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7" r:id="rId2"/>
    <p:sldId id="258" r:id="rId3"/>
    <p:sldId id="326" r:id="rId4"/>
    <p:sldId id="276" r:id="rId5"/>
    <p:sldId id="277" r:id="rId6"/>
    <p:sldId id="278" r:id="rId7"/>
    <p:sldId id="327" r:id="rId8"/>
    <p:sldId id="261" r:id="rId9"/>
    <p:sldId id="332" r:id="rId10"/>
    <p:sldId id="328" r:id="rId11"/>
    <p:sldId id="263" r:id="rId12"/>
    <p:sldId id="335" r:id="rId13"/>
    <p:sldId id="264" r:id="rId14"/>
    <p:sldId id="265" r:id="rId15"/>
    <p:sldId id="267" r:id="rId16"/>
    <p:sldId id="268" r:id="rId17"/>
    <p:sldId id="329" r:id="rId18"/>
    <p:sldId id="269" r:id="rId19"/>
    <p:sldId id="271" r:id="rId20"/>
    <p:sldId id="274" r:id="rId21"/>
    <p:sldId id="331" r:id="rId22"/>
    <p:sldId id="259" r:id="rId23"/>
    <p:sldId id="333" r:id="rId24"/>
    <p:sldId id="334" r:id="rId25"/>
    <p:sldId id="275" r:id="rId26"/>
    <p:sldId id="330" r:id="rId27"/>
    <p:sldId id="272" r:id="rId28"/>
    <p:sldId id="336" r:id="rId29"/>
    <p:sldId id="273" r:id="rId30"/>
    <p:sldId id="288" r:id="rId31"/>
    <p:sldId id="309" r:id="rId32"/>
    <p:sldId id="291" r:id="rId33"/>
    <p:sldId id="325" r:id="rId34"/>
    <p:sldId id="289" r:id="rId35"/>
    <p:sldId id="314" r:id="rId36"/>
    <p:sldId id="315" r:id="rId37"/>
    <p:sldId id="262" r:id="rId38"/>
    <p:sldId id="281" r:id="rId39"/>
    <p:sldId id="282" r:id="rId40"/>
    <p:sldId id="283" r:id="rId41"/>
    <p:sldId id="284" r:id="rId42"/>
    <p:sldId id="285" r:id="rId43"/>
    <p:sldId id="28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F82AE-CF88-9F4F-B82D-3989FDA7530E}">
          <p14:sldIdLst>
            <p14:sldId id="257"/>
            <p14:sldId id="258"/>
            <p14:sldId id="326"/>
            <p14:sldId id="276"/>
            <p14:sldId id="277"/>
            <p14:sldId id="278"/>
            <p14:sldId id="327"/>
            <p14:sldId id="261"/>
            <p14:sldId id="332"/>
            <p14:sldId id="328"/>
            <p14:sldId id="263"/>
            <p14:sldId id="335"/>
            <p14:sldId id="264"/>
            <p14:sldId id="265"/>
            <p14:sldId id="267"/>
            <p14:sldId id="268"/>
            <p14:sldId id="329"/>
            <p14:sldId id="269"/>
            <p14:sldId id="271"/>
            <p14:sldId id="274"/>
            <p14:sldId id="331"/>
            <p14:sldId id="259"/>
            <p14:sldId id="333"/>
            <p14:sldId id="334"/>
            <p14:sldId id="275"/>
            <p14:sldId id="330"/>
            <p14:sldId id="272"/>
            <p14:sldId id="336"/>
            <p14:sldId id="273"/>
          </p14:sldIdLst>
        </p14:section>
        <p14:section name="Long Form VPCFlow Logs" id="{347BE6AD-FA8C-2445-9027-AFA940CF7505}">
          <p14:sldIdLst>
            <p14:sldId id="288"/>
            <p14:sldId id="309"/>
            <p14:sldId id="291"/>
            <p14:sldId id="325"/>
            <p14:sldId id="289"/>
            <p14:sldId id="314"/>
            <p14:sldId id="315"/>
          </p14:sldIdLst>
        </p14:section>
        <p14:section name="Long Form IAM Credential Creation" id="{345E6AC0-7EA1-0849-9094-3A89D7EF9B43}">
          <p14:sldIdLst>
            <p14:sldId id="262"/>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59"/>
    <p:restoredTop sz="94663"/>
  </p:normalViewPr>
  <p:slideViewPr>
    <p:cSldViewPr snapToGrid="0" snapToObjects="1">
      <p:cViewPr varScale="1">
        <p:scale>
          <a:sx n="76" d="100"/>
          <a:sy n="76" d="100"/>
        </p:scale>
        <p:origin x="232" y="1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0B3DB-1F6C-A74E-B70C-F236313E20F0}" type="doc">
      <dgm:prSet loTypeId="urn:microsoft.com/office/officeart/2005/8/layout/process1" loCatId="" qsTypeId="urn:microsoft.com/office/officeart/2005/8/quickstyle/simple1" qsCatId="simple" csTypeId="urn:microsoft.com/office/officeart/2005/8/colors/accent1_2" csCatId="accent1" phldr="1"/>
      <dgm:spPr/>
    </dgm:pt>
    <dgm:pt modelId="{38EC5274-98C7-6D46-9016-54C50B543824}">
      <dgm:prSet phldrT="[Text]"/>
      <dgm:spPr/>
      <dgm:t>
        <a:bodyPr/>
        <a:lstStyle/>
        <a:p>
          <a:r>
            <a:rPr lang="en-US" dirty="0"/>
            <a:t>Create IAM Policy</a:t>
          </a:r>
        </a:p>
      </dgm:t>
    </dgm:pt>
    <dgm:pt modelId="{4F6AE5E4-FB8D-AF48-B588-BD255A7B15B8}" type="parTrans" cxnId="{5C37117B-5F6C-EE48-A87F-4A6D5047AA3D}">
      <dgm:prSet/>
      <dgm:spPr/>
      <dgm:t>
        <a:bodyPr/>
        <a:lstStyle/>
        <a:p>
          <a:endParaRPr lang="en-US"/>
        </a:p>
      </dgm:t>
    </dgm:pt>
    <dgm:pt modelId="{9294FA2C-2B52-A047-ABE9-99CC79C18F5B}" type="sibTrans" cxnId="{5C37117B-5F6C-EE48-A87F-4A6D5047AA3D}">
      <dgm:prSet/>
      <dgm:spPr/>
      <dgm:t>
        <a:bodyPr/>
        <a:lstStyle/>
        <a:p>
          <a:endParaRPr lang="en-US"/>
        </a:p>
      </dgm:t>
    </dgm:pt>
    <dgm:pt modelId="{280B05B1-3CE4-9340-A2AD-721E8DB93700}">
      <dgm:prSet phldrT="[Text]"/>
      <dgm:spPr/>
      <dgm:t>
        <a:bodyPr/>
        <a:lstStyle/>
        <a:p>
          <a:r>
            <a:rPr lang="en-US" dirty="0"/>
            <a:t>Create IAM User and attach policy</a:t>
          </a:r>
        </a:p>
      </dgm:t>
    </dgm:pt>
    <dgm:pt modelId="{5E5DEDDD-BC3D-5549-842C-DB22D51AE036}" type="parTrans" cxnId="{FB9D7EFE-BFFA-554C-BA90-8E6FE4D83316}">
      <dgm:prSet/>
      <dgm:spPr/>
      <dgm:t>
        <a:bodyPr/>
        <a:lstStyle/>
        <a:p>
          <a:endParaRPr lang="en-US"/>
        </a:p>
      </dgm:t>
    </dgm:pt>
    <dgm:pt modelId="{27EA5F38-F869-4446-BEF1-0D359C4A36BE}" type="sibTrans" cxnId="{FB9D7EFE-BFFA-554C-BA90-8E6FE4D83316}">
      <dgm:prSet/>
      <dgm:spPr/>
      <dgm:t>
        <a:bodyPr/>
        <a:lstStyle/>
        <a:p>
          <a:endParaRPr lang="en-US"/>
        </a:p>
      </dgm:t>
    </dgm:pt>
    <dgm:pt modelId="{A515DB49-95CA-A640-B4E3-9E88DB12B059}">
      <dgm:prSet phldrT="[Text]"/>
      <dgm:spPr/>
      <dgm:t>
        <a:bodyPr/>
        <a:lstStyle/>
        <a:p>
          <a:r>
            <a:rPr lang="en-US" dirty="0"/>
            <a:t>Download Credentials (</a:t>
          </a:r>
          <a:r>
            <a:rPr lang="en-US" dirty="0" err="1"/>
            <a:t>credentials.csv</a:t>
          </a:r>
          <a:r>
            <a:rPr lang="en-US" dirty="0"/>
            <a:t>)</a:t>
          </a:r>
        </a:p>
      </dgm:t>
    </dgm:pt>
    <dgm:pt modelId="{81F446B4-76EF-CB41-BA12-895FEAE34B23}" type="parTrans" cxnId="{2D4BE300-C47B-BF4E-9B18-0C854A74DD7A}">
      <dgm:prSet/>
      <dgm:spPr/>
      <dgm:t>
        <a:bodyPr/>
        <a:lstStyle/>
        <a:p>
          <a:endParaRPr lang="en-US"/>
        </a:p>
      </dgm:t>
    </dgm:pt>
    <dgm:pt modelId="{E9945E20-664D-F247-9334-2C5630A657CC}" type="sibTrans" cxnId="{2D4BE300-C47B-BF4E-9B18-0C854A74DD7A}">
      <dgm:prSet/>
      <dgm:spPr/>
      <dgm:t>
        <a:bodyPr/>
        <a:lstStyle/>
        <a:p>
          <a:endParaRPr lang="en-US"/>
        </a:p>
      </dgm:t>
    </dgm:pt>
    <dgm:pt modelId="{77428550-7A99-1B4F-9ED2-3CA1F007697B}" type="pres">
      <dgm:prSet presAssocID="{04E0B3DB-1F6C-A74E-B70C-F236313E20F0}" presName="Name0" presStyleCnt="0">
        <dgm:presLayoutVars>
          <dgm:dir/>
          <dgm:resizeHandles val="exact"/>
        </dgm:presLayoutVars>
      </dgm:prSet>
      <dgm:spPr/>
    </dgm:pt>
    <dgm:pt modelId="{900EF1BA-A95F-A54E-9D71-A6C09F3E32A4}" type="pres">
      <dgm:prSet presAssocID="{38EC5274-98C7-6D46-9016-54C50B543824}" presName="node" presStyleLbl="node1" presStyleIdx="0" presStyleCnt="3">
        <dgm:presLayoutVars>
          <dgm:bulletEnabled val="1"/>
        </dgm:presLayoutVars>
      </dgm:prSet>
      <dgm:spPr/>
    </dgm:pt>
    <dgm:pt modelId="{9415B652-CA71-9846-AAD9-A7CDDEBD2F77}" type="pres">
      <dgm:prSet presAssocID="{9294FA2C-2B52-A047-ABE9-99CC79C18F5B}" presName="sibTrans" presStyleLbl="sibTrans2D1" presStyleIdx="0" presStyleCnt="2"/>
      <dgm:spPr/>
    </dgm:pt>
    <dgm:pt modelId="{BEBD81C1-5E0F-144E-8C08-D8A6A612411F}" type="pres">
      <dgm:prSet presAssocID="{9294FA2C-2B52-A047-ABE9-99CC79C18F5B}" presName="connectorText" presStyleLbl="sibTrans2D1" presStyleIdx="0" presStyleCnt="2"/>
      <dgm:spPr/>
    </dgm:pt>
    <dgm:pt modelId="{CE7AFB3C-8C8A-034D-962A-6279408F1645}" type="pres">
      <dgm:prSet presAssocID="{280B05B1-3CE4-9340-A2AD-721E8DB93700}" presName="node" presStyleLbl="node1" presStyleIdx="1" presStyleCnt="3">
        <dgm:presLayoutVars>
          <dgm:bulletEnabled val="1"/>
        </dgm:presLayoutVars>
      </dgm:prSet>
      <dgm:spPr/>
    </dgm:pt>
    <dgm:pt modelId="{73B89CED-9E32-7B42-9A8C-EE8B2546D531}" type="pres">
      <dgm:prSet presAssocID="{27EA5F38-F869-4446-BEF1-0D359C4A36BE}" presName="sibTrans" presStyleLbl="sibTrans2D1" presStyleIdx="1" presStyleCnt="2"/>
      <dgm:spPr/>
    </dgm:pt>
    <dgm:pt modelId="{CEA2330D-D639-DC4F-9B6C-EDA08B99BC58}" type="pres">
      <dgm:prSet presAssocID="{27EA5F38-F869-4446-BEF1-0D359C4A36BE}" presName="connectorText" presStyleLbl="sibTrans2D1" presStyleIdx="1" presStyleCnt="2"/>
      <dgm:spPr/>
    </dgm:pt>
    <dgm:pt modelId="{D4449708-8B37-FC40-814B-C1328243852E}" type="pres">
      <dgm:prSet presAssocID="{A515DB49-95CA-A640-B4E3-9E88DB12B059}" presName="node" presStyleLbl="node1" presStyleIdx="2" presStyleCnt="3">
        <dgm:presLayoutVars>
          <dgm:bulletEnabled val="1"/>
        </dgm:presLayoutVars>
      </dgm:prSet>
      <dgm:spPr/>
    </dgm:pt>
  </dgm:ptLst>
  <dgm:cxnLst>
    <dgm:cxn modelId="{2D4BE300-C47B-BF4E-9B18-0C854A74DD7A}" srcId="{04E0B3DB-1F6C-A74E-B70C-F236313E20F0}" destId="{A515DB49-95CA-A640-B4E3-9E88DB12B059}" srcOrd="2" destOrd="0" parTransId="{81F446B4-76EF-CB41-BA12-895FEAE34B23}" sibTransId="{E9945E20-664D-F247-9334-2C5630A657CC}"/>
    <dgm:cxn modelId="{4E0E3D08-86B6-034B-9160-7471D559D1FD}" type="presOf" srcId="{9294FA2C-2B52-A047-ABE9-99CC79C18F5B}" destId="{BEBD81C1-5E0F-144E-8C08-D8A6A612411F}" srcOrd="1" destOrd="0" presId="urn:microsoft.com/office/officeart/2005/8/layout/process1"/>
    <dgm:cxn modelId="{82D10317-54DA-AC4B-8FB9-2766F7A66BAD}" type="presOf" srcId="{280B05B1-3CE4-9340-A2AD-721E8DB93700}" destId="{CE7AFB3C-8C8A-034D-962A-6279408F1645}" srcOrd="0" destOrd="0" presId="urn:microsoft.com/office/officeart/2005/8/layout/process1"/>
    <dgm:cxn modelId="{EFAED919-2346-5F48-90B4-2F8184EFA69C}" type="presOf" srcId="{27EA5F38-F869-4446-BEF1-0D359C4A36BE}" destId="{CEA2330D-D639-DC4F-9B6C-EDA08B99BC58}" srcOrd="1" destOrd="0" presId="urn:microsoft.com/office/officeart/2005/8/layout/process1"/>
    <dgm:cxn modelId="{398E2A24-9EA1-2A48-83D0-3CE354A521F0}" type="presOf" srcId="{27EA5F38-F869-4446-BEF1-0D359C4A36BE}" destId="{73B89CED-9E32-7B42-9A8C-EE8B2546D531}" srcOrd="0" destOrd="0" presId="urn:microsoft.com/office/officeart/2005/8/layout/process1"/>
    <dgm:cxn modelId="{56188B46-1BDF-AA48-95CC-4A7EC014879F}" type="presOf" srcId="{A515DB49-95CA-A640-B4E3-9E88DB12B059}" destId="{D4449708-8B37-FC40-814B-C1328243852E}" srcOrd="0" destOrd="0" presId="urn:microsoft.com/office/officeart/2005/8/layout/process1"/>
    <dgm:cxn modelId="{C2BA9D4F-2986-FA4B-9225-65D3B3EDC227}" type="presOf" srcId="{9294FA2C-2B52-A047-ABE9-99CC79C18F5B}" destId="{9415B652-CA71-9846-AAD9-A7CDDEBD2F77}" srcOrd="0" destOrd="0" presId="urn:microsoft.com/office/officeart/2005/8/layout/process1"/>
    <dgm:cxn modelId="{5C37117B-5F6C-EE48-A87F-4A6D5047AA3D}" srcId="{04E0B3DB-1F6C-A74E-B70C-F236313E20F0}" destId="{38EC5274-98C7-6D46-9016-54C50B543824}" srcOrd="0" destOrd="0" parTransId="{4F6AE5E4-FB8D-AF48-B588-BD255A7B15B8}" sibTransId="{9294FA2C-2B52-A047-ABE9-99CC79C18F5B}"/>
    <dgm:cxn modelId="{E6D57F88-9013-3342-8E6F-C495AACE4918}" type="presOf" srcId="{38EC5274-98C7-6D46-9016-54C50B543824}" destId="{900EF1BA-A95F-A54E-9D71-A6C09F3E32A4}" srcOrd="0" destOrd="0" presId="urn:microsoft.com/office/officeart/2005/8/layout/process1"/>
    <dgm:cxn modelId="{FB9D7EFE-BFFA-554C-BA90-8E6FE4D83316}" srcId="{04E0B3DB-1F6C-A74E-B70C-F236313E20F0}" destId="{280B05B1-3CE4-9340-A2AD-721E8DB93700}" srcOrd="1" destOrd="0" parTransId="{5E5DEDDD-BC3D-5549-842C-DB22D51AE036}" sibTransId="{27EA5F38-F869-4446-BEF1-0D359C4A36BE}"/>
    <dgm:cxn modelId="{D54DF8FE-E62B-CC43-B06E-76789369CB30}" type="presOf" srcId="{04E0B3DB-1F6C-A74E-B70C-F236313E20F0}" destId="{77428550-7A99-1B4F-9ED2-3CA1F007697B}" srcOrd="0" destOrd="0" presId="urn:microsoft.com/office/officeart/2005/8/layout/process1"/>
    <dgm:cxn modelId="{CFBECC71-15B1-664D-AE38-8574295284C0}" type="presParOf" srcId="{77428550-7A99-1B4F-9ED2-3CA1F007697B}" destId="{900EF1BA-A95F-A54E-9D71-A6C09F3E32A4}" srcOrd="0" destOrd="0" presId="urn:microsoft.com/office/officeart/2005/8/layout/process1"/>
    <dgm:cxn modelId="{11FD4BA8-F0FC-8641-8B7E-8E609CFAB6C0}" type="presParOf" srcId="{77428550-7A99-1B4F-9ED2-3CA1F007697B}" destId="{9415B652-CA71-9846-AAD9-A7CDDEBD2F77}" srcOrd="1" destOrd="0" presId="urn:microsoft.com/office/officeart/2005/8/layout/process1"/>
    <dgm:cxn modelId="{FE82AFED-2C9C-F641-B184-03EE144824F4}" type="presParOf" srcId="{9415B652-CA71-9846-AAD9-A7CDDEBD2F77}" destId="{BEBD81C1-5E0F-144E-8C08-D8A6A612411F}" srcOrd="0" destOrd="0" presId="urn:microsoft.com/office/officeart/2005/8/layout/process1"/>
    <dgm:cxn modelId="{E9E4037E-3722-974F-B06F-12C86B206671}" type="presParOf" srcId="{77428550-7A99-1B4F-9ED2-3CA1F007697B}" destId="{CE7AFB3C-8C8A-034D-962A-6279408F1645}" srcOrd="2" destOrd="0" presId="urn:microsoft.com/office/officeart/2005/8/layout/process1"/>
    <dgm:cxn modelId="{7D0597DB-CE02-6A4C-B7B9-655B5A286F58}" type="presParOf" srcId="{77428550-7A99-1B4F-9ED2-3CA1F007697B}" destId="{73B89CED-9E32-7B42-9A8C-EE8B2546D531}" srcOrd="3" destOrd="0" presId="urn:microsoft.com/office/officeart/2005/8/layout/process1"/>
    <dgm:cxn modelId="{4B7EBEB6-C195-1041-9126-B23ED9EA2FDA}" type="presParOf" srcId="{73B89CED-9E32-7B42-9A8C-EE8B2546D531}" destId="{CEA2330D-D639-DC4F-9B6C-EDA08B99BC58}" srcOrd="0" destOrd="0" presId="urn:microsoft.com/office/officeart/2005/8/layout/process1"/>
    <dgm:cxn modelId="{D7EB34B8-AD53-D14C-827E-018E5D5D08C7}" type="presParOf" srcId="{77428550-7A99-1B4F-9ED2-3CA1F007697B}" destId="{D4449708-8B37-FC40-814B-C13282438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ECD8-7986-504D-A0AA-8780676AACD5}" type="doc">
      <dgm:prSet loTypeId="urn:microsoft.com/office/officeart/2005/8/layout/process1" loCatId="" qsTypeId="urn:microsoft.com/office/officeart/2005/8/quickstyle/simple1" qsCatId="simple" csTypeId="urn:microsoft.com/office/officeart/2005/8/colors/accent1_2" csCatId="accent1" phldr="1"/>
      <dgm:spPr/>
    </dgm:pt>
    <dgm:pt modelId="{2C71C5F9-37C4-5D48-AA18-F46994879779}">
      <dgm:prSet phldrT="[Text]"/>
      <dgm:spPr/>
      <dgm:t>
        <a:bodyPr/>
        <a:lstStyle/>
        <a:p>
          <a:r>
            <a:rPr lang="en-US" dirty="0"/>
            <a:t>Create CloudWatch Log Group</a:t>
          </a:r>
        </a:p>
      </dgm:t>
    </dgm:pt>
    <dgm:pt modelId="{05348207-BE6E-EA43-B50F-E54081A52A98}" type="parTrans" cxnId="{DA8094FB-89E7-D14C-8C1A-0E95F5A599D4}">
      <dgm:prSet/>
      <dgm:spPr/>
      <dgm:t>
        <a:bodyPr/>
        <a:lstStyle/>
        <a:p>
          <a:endParaRPr lang="en-US"/>
        </a:p>
      </dgm:t>
    </dgm:pt>
    <dgm:pt modelId="{689DDA2C-BF82-384D-8E0F-F10BDE36DEC3}" type="sibTrans" cxnId="{DA8094FB-89E7-D14C-8C1A-0E95F5A599D4}">
      <dgm:prSet/>
      <dgm:spPr/>
      <dgm:t>
        <a:bodyPr/>
        <a:lstStyle/>
        <a:p>
          <a:endParaRPr lang="en-US"/>
        </a:p>
      </dgm:t>
    </dgm:pt>
    <dgm:pt modelId="{628EE727-A52E-1648-90B4-7708C6B75BFE}">
      <dgm:prSet phldrT="[Text]"/>
      <dgm:spPr/>
      <dgm:t>
        <a:bodyPr/>
        <a:lstStyle/>
        <a:p>
          <a:r>
            <a:rPr lang="en-US" dirty="0"/>
            <a:t>Setup </a:t>
          </a:r>
          <a:r>
            <a:rPr lang="en-US" dirty="0" err="1"/>
            <a:t>VPCFlow</a:t>
          </a:r>
          <a:r>
            <a:rPr lang="en-US" dirty="0"/>
            <a:t> Logs</a:t>
          </a:r>
        </a:p>
      </dgm:t>
    </dgm:pt>
    <dgm:pt modelId="{B1CD2044-360D-BE47-AA31-395A64F8E100}" type="parTrans" cxnId="{553E05B5-CCBC-DE44-894D-E3F6B1FC4EFA}">
      <dgm:prSet/>
      <dgm:spPr/>
      <dgm:t>
        <a:bodyPr/>
        <a:lstStyle/>
        <a:p>
          <a:endParaRPr lang="en-US"/>
        </a:p>
      </dgm:t>
    </dgm:pt>
    <dgm:pt modelId="{8D9A1C7F-EE34-F343-8643-2A4B66499576}" type="sibTrans" cxnId="{553E05B5-CCBC-DE44-894D-E3F6B1FC4EFA}">
      <dgm:prSet/>
      <dgm:spPr/>
      <dgm:t>
        <a:bodyPr/>
        <a:lstStyle/>
        <a:p>
          <a:endParaRPr lang="en-US"/>
        </a:p>
      </dgm:t>
    </dgm:pt>
    <dgm:pt modelId="{F7EC0368-DB2A-B245-A8FF-A23E7D2507FF}">
      <dgm:prSet phldrT="[Text]"/>
      <dgm:spPr/>
      <dgm:t>
        <a:bodyPr/>
        <a:lstStyle/>
        <a:p>
          <a:r>
            <a:rPr lang="en-US" dirty="0"/>
            <a:t>Send </a:t>
          </a:r>
          <a:r>
            <a:rPr lang="en-US" dirty="0" err="1"/>
            <a:t>VPCFlow</a:t>
          </a:r>
          <a:r>
            <a:rPr lang="en-US" dirty="0"/>
            <a:t> Logs to CloudWatch Log group (</a:t>
          </a:r>
          <a:r>
            <a:rPr lang="en-US" dirty="0" err="1"/>
            <a:t>vpcflowlogs</a:t>
          </a:r>
          <a:r>
            <a:rPr lang="en-US" dirty="0"/>
            <a:t>)</a:t>
          </a:r>
        </a:p>
      </dgm:t>
    </dgm:pt>
    <dgm:pt modelId="{9DAFE1EB-004F-CA46-9CC2-13C15CACA030}" type="parTrans" cxnId="{0B6DB7B0-36A0-4E4E-AAE8-EA50561F1FF1}">
      <dgm:prSet/>
      <dgm:spPr/>
      <dgm:t>
        <a:bodyPr/>
        <a:lstStyle/>
        <a:p>
          <a:endParaRPr lang="en-US"/>
        </a:p>
      </dgm:t>
    </dgm:pt>
    <dgm:pt modelId="{3659CF3B-E899-B34A-8551-5F7EE9E5E6F3}" type="sibTrans" cxnId="{0B6DB7B0-36A0-4E4E-AAE8-EA50561F1FF1}">
      <dgm:prSet/>
      <dgm:spPr/>
      <dgm:t>
        <a:bodyPr/>
        <a:lstStyle/>
        <a:p>
          <a:endParaRPr lang="en-US"/>
        </a:p>
      </dgm:t>
    </dgm:pt>
    <dgm:pt modelId="{5DBBA82F-053A-2349-8430-F498540689DD}">
      <dgm:prSet phldrT="[Text]"/>
      <dgm:spPr/>
      <dgm:t>
        <a:bodyPr/>
        <a:lstStyle/>
        <a:p>
          <a:r>
            <a:rPr lang="en-US" dirty="0"/>
            <a:t>Setup policy that allows VPC to write to CW Logs</a:t>
          </a:r>
        </a:p>
      </dgm:t>
    </dgm:pt>
    <dgm:pt modelId="{2329F6A5-E2B0-BC45-B674-A2618AE1C3E4}" type="parTrans" cxnId="{05AEFA78-8D14-5B46-833B-C7A90E948F53}">
      <dgm:prSet/>
      <dgm:spPr/>
      <dgm:t>
        <a:bodyPr/>
        <a:lstStyle/>
        <a:p>
          <a:endParaRPr lang="en-US"/>
        </a:p>
      </dgm:t>
    </dgm:pt>
    <dgm:pt modelId="{75BAF43B-66DA-1F48-9504-B133E85990D9}" type="sibTrans" cxnId="{05AEFA78-8D14-5B46-833B-C7A90E948F53}">
      <dgm:prSet/>
      <dgm:spPr/>
      <dgm:t>
        <a:bodyPr/>
        <a:lstStyle/>
        <a:p>
          <a:endParaRPr lang="en-US"/>
        </a:p>
      </dgm:t>
    </dgm:pt>
    <dgm:pt modelId="{CA92BDF1-44BF-2B41-A3F5-A39E2AA7B33F}" type="pres">
      <dgm:prSet presAssocID="{EA43ECD8-7986-504D-A0AA-8780676AACD5}" presName="Name0" presStyleCnt="0">
        <dgm:presLayoutVars>
          <dgm:dir/>
          <dgm:resizeHandles val="exact"/>
        </dgm:presLayoutVars>
      </dgm:prSet>
      <dgm:spPr/>
    </dgm:pt>
    <dgm:pt modelId="{3AF8DBE2-3B26-4042-A16F-528484E935A3}" type="pres">
      <dgm:prSet presAssocID="{2C71C5F9-37C4-5D48-AA18-F46994879779}" presName="node" presStyleLbl="node1" presStyleIdx="0" presStyleCnt="4">
        <dgm:presLayoutVars>
          <dgm:bulletEnabled val="1"/>
        </dgm:presLayoutVars>
      </dgm:prSet>
      <dgm:spPr/>
    </dgm:pt>
    <dgm:pt modelId="{64FFFE8C-34CF-E940-9939-1CF660E191E8}" type="pres">
      <dgm:prSet presAssocID="{689DDA2C-BF82-384D-8E0F-F10BDE36DEC3}" presName="sibTrans" presStyleLbl="sibTrans2D1" presStyleIdx="0" presStyleCnt="3"/>
      <dgm:spPr/>
    </dgm:pt>
    <dgm:pt modelId="{F73AA15E-8B73-C543-9817-327CBE1433D3}" type="pres">
      <dgm:prSet presAssocID="{689DDA2C-BF82-384D-8E0F-F10BDE36DEC3}" presName="connectorText" presStyleLbl="sibTrans2D1" presStyleIdx="0" presStyleCnt="3"/>
      <dgm:spPr/>
    </dgm:pt>
    <dgm:pt modelId="{35244044-9EC7-9849-AB47-7060A9B90A71}" type="pres">
      <dgm:prSet presAssocID="{628EE727-A52E-1648-90B4-7708C6B75BFE}" presName="node" presStyleLbl="node1" presStyleIdx="1" presStyleCnt="4">
        <dgm:presLayoutVars>
          <dgm:bulletEnabled val="1"/>
        </dgm:presLayoutVars>
      </dgm:prSet>
      <dgm:spPr/>
    </dgm:pt>
    <dgm:pt modelId="{D858FFD1-441D-9647-9285-3E78BE1BD0F6}" type="pres">
      <dgm:prSet presAssocID="{8D9A1C7F-EE34-F343-8643-2A4B66499576}" presName="sibTrans" presStyleLbl="sibTrans2D1" presStyleIdx="1" presStyleCnt="3"/>
      <dgm:spPr/>
    </dgm:pt>
    <dgm:pt modelId="{704084B5-F143-AD46-B345-907BB72629A9}" type="pres">
      <dgm:prSet presAssocID="{8D9A1C7F-EE34-F343-8643-2A4B66499576}" presName="connectorText" presStyleLbl="sibTrans2D1" presStyleIdx="1" presStyleCnt="3"/>
      <dgm:spPr/>
    </dgm:pt>
    <dgm:pt modelId="{0D51B1C6-F18E-0940-823B-7E3B5B9D36DB}" type="pres">
      <dgm:prSet presAssocID="{F7EC0368-DB2A-B245-A8FF-A23E7D2507FF}" presName="node" presStyleLbl="node1" presStyleIdx="2" presStyleCnt="4">
        <dgm:presLayoutVars>
          <dgm:bulletEnabled val="1"/>
        </dgm:presLayoutVars>
      </dgm:prSet>
      <dgm:spPr/>
    </dgm:pt>
    <dgm:pt modelId="{2E48BA13-90CD-3343-96CF-27DBCCFB1B1D}" type="pres">
      <dgm:prSet presAssocID="{3659CF3B-E899-B34A-8551-5F7EE9E5E6F3}" presName="sibTrans" presStyleLbl="sibTrans2D1" presStyleIdx="2" presStyleCnt="3"/>
      <dgm:spPr/>
    </dgm:pt>
    <dgm:pt modelId="{801C4030-05D6-AF46-9C49-F8E83A0BBE52}" type="pres">
      <dgm:prSet presAssocID="{3659CF3B-E899-B34A-8551-5F7EE9E5E6F3}" presName="connectorText" presStyleLbl="sibTrans2D1" presStyleIdx="2" presStyleCnt="3"/>
      <dgm:spPr/>
    </dgm:pt>
    <dgm:pt modelId="{B04365C9-C42B-C34C-B5BD-E271C97A7416}" type="pres">
      <dgm:prSet presAssocID="{5DBBA82F-053A-2349-8430-F498540689DD}" presName="node" presStyleLbl="node1" presStyleIdx="3" presStyleCnt="4">
        <dgm:presLayoutVars>
          <dgm:bulletEnabled val="1"/>
        </dgm:presLayoutVars>
      </dgm:prSet>
      <dgm:spPr/>
    </dgm:pt>
  </dgm:ptLst>
  <dgm:cxnLst>
    <dgm:cxn modelId="{E1545C1B-D194-344C-B9A1-3F4E2C1C03F2}" type="presOf" srcId="{F7EC0368-DB2A-B245-A8FF-A23E7D2507FF}" destId="{0D51B1C6-F18E-0940-823B-7E3B5B9D36DB}" srcOrd="0" destOrd="0" presId="urn:microsoft.com/office/officeart/2005/8/layout/process1"/>
    <dgm:cxn modelId="{4A0A1950-2A51-9A42-8E26-8B7753FE6DD1}" type="presOf" srcId="{5DBBA82F-053A-2349-8430-F498540689DD}" destId="{B04365C9-C42B-C34C-B5BD-E271C97A7416}" srcOrd="0" destOrd="0" presId="urn:microsoft.com/office/officeart/2005/8/layout/process1"/>
    <dgm:cxn modelId="{961A645A-496A-A54A-ACD3-07B283714DA4}" type="presOf" srcId="{3659CF3B-E899-B34A-8551-5F7EE9E5E6F3}" destId="{801C4030-05D6-AF46-9C49-F8E83A0BBE52}" srcOrd="1" destOrd="0" presId="urn:microsoft.com/office/officeart/2005/8/layout/process1"/>
    <dgm:cxn modelId="{D28CC65B-EA86-4446-8FBE-3B424DAD4D87}" type="presOf" srcId="{689DDA2C-BF82-384D-8E0F-F10BDE36DEC3}" destId="{F73AA15E-8B73-C543-9817-327CBE1433D3}" srcOrd="1" destOrd="0" presId="urn:microsoft.com/office/officeart/2005/8/layout/process1"/>
    <dgm:cxn modelId="{0D11426A-A8D4-164C-A419-E77CF738576D}" type="presOf" srcId="{EA43ECD8-7986-504D-A0AA-8780676AACD5}" destId="{CA92BDF1-44BF-2B41-A3F5-A39E2AA7B33F}" srcOrd="0" destOrd="0" presId="urn:microsoft.com/office/officeart/2005/8/layout/process1"/>
    <dgm:cxn modelId="{8B6BB870-A0C9-1442-82CD-52DC28C3B94D}" type="presOf" srcId="{2C71C5F9-37C4-5D48-AA18-F46994879779}" destId="{3AF8DBE2-3B26-4042-A16F-528484E935A3}" srcOrd="0" destOrd="0" presId="urn:microsoft.com/office/officeart/2005/8/layout/process1"/>
    <dgm:cxn modelId="{05AEFA78-8D14-5B46-833B-C7A90E948F53}" srcId="{EA43ECD8-7986-504D-A0AA-8780676AACD5}" destId="{5DBBA82F-053A-2349-8430-F498540689DD}" srcOrd="3" destOrd="0" parTransId="{2329F6A5-E2B0-BC45-B674-A2618AE1C3E4}" sibTransId="{75BAF43B-66DA-1F48-9504-B133E85990D9}"/>
    <dgm:cxn modelId="{93146C8A-EF4E-5542-A1E5-8D98AA9BACB3}" type="presOf" srcId="{3659CF3B-E899-B34A-8551-5F7EE9E5E6F3}" destId="{2E48BA13-90CD-3343-96CF-27DBCCFB1B1D}" srcOrd="0" destOrd="0" presId="urn:microsoft.com/office/officeart/2005/8/layout/process1"/>
    <dgm:cxn modelId="{18EFB4B0-88DF-0A41-BBDA-7F30D0A425DF}" type="presOf" srcId="{689DDA2C-BF82-384D-8E0F-F10BDE36DEC3}" destId="{64FFFE8C-34CF-E940-9939-1CF660E191E8}" srcOrd="0" destOrd="0" presId="urn:microsoft.com/office/officeart/2005/8/layout/process1"/>
    <dgm:cxn modelId="{0B6DB7B0-36A0-4E4E-AAE8-EA50561F1FF1}" srcId="{EA43ECD8-7986-504D-A0AA-8780676AACD5}" destId="{F7EC0368-DB2A-B245-A8FF-A23E7D2507FF}" srcOrd="2" destOrd="0" parTransId="{9DAFE1EB-004F-CA46-9CC2-13C15CACA030}" sibTransId="{3659CF3B-E899-B34A-8551-5F7EE9E5E6F3}"/>
    <dgm:cxn modelId="{48DE5EB1-4385-274D-BD7F-1DBAA57DE827}" type="presOf" srcId="{628EE727-A52E-1648-90B4-7708C6B75BFE}" destId="{35244044-9EC7-9849-AB47-7060A9B90A71}" srcOrd="0" destOrd="0" presId="urn:microsoft.com/office/officeart/2005/8/layout/process1"/>
    <dgm:cxn modelId="{553E05B5-CCBC-DE44-894D-E3F6B1FC4EFA}" srcId="{EA43ECD8-7986-504D-A0AA-8780676AACD5}" destId="{628EE727-A52E-1648-90B4-7708C6B75BFE}" srcOrd="1" destOrd="0" parTransId="{B1CD2044-360D-BE47-AA31-395A64F8E100}" sibTransId="{8D9A1C7F-EE34-F343-8643-2A4B66499576}"/>
    <dgm:cxn modelId="{259DE9DB-A11B-B745-991D-4B59497D01C4}" type="presOf" srcId="{8D9A1C7F-EE34-F343-8643-2A4B66499576}" destId="{704084B5-F143-AD46-B345-907BB72629A9}" srcOrd="1" destOrd="0" presId="urn:microsoft.com/office/officeart/2005/8/layout/process1"/>
    <dgm:cxn modelId="{2E4694DE-9213-9C44-99D4-F410DC8FDFB3}" type="presOf" srcId="{8D9A1C7F-EE34-F343-8643-2A4B66499576}" destId="{D858FFD1-441D-9647-9285-3E78BE1BD0F6}" srcOrd="0" destOrd="0" presId="urn:microsoft.com/office/officeart/2005/8/layout/process1"/>
    <dgm:cxn modelId="{DA8094FB-89E7-D14C-8C1A-0E95F5A599D4}" srcId="{EA43ECD8-7986-504D-A0AA-8780676AACD5}" destId="{2C71C5F9-37C4-5D48-AA18-F46994879779}" srcOrd="0" destOrd="0" parTransId="{05348207-BE6E-EA43-B50F-E54081A52A98}" sibTransId="{689DDA2C-BF82-384D-8E0F-F10BDE36DEC3}"/>
    <dgm:cxn modelId="{AF2E0F40-A4D3-F442-8DF6-85BEAF16D978}" type="presParOf" srcId="{CA92BDF1-44BF-2B41-A3F5-A39E2AA7B33F}" destId="{3AF8DBE2-3B26-4042-A16F-528484E935A3}" srcOrd="0" destOrd="0" presId="urn:microsoft.com/office/officeart/2005/8/layout/process1"/>
    <dgm:cxn modelId="{5D313A10-D987-C648-9013-9C22FA96B3C4}" type="presParOf" srcId="{CA92BDF1-44BF-2B41-A3F5-A39E2AA7B33F}" destId="{64FFFE8C-34CF-E940-9939-1CF660E191E8}" srcOrd="1" destOrd="0" presId="urn:microsoft.com/office/officeart/2005/8/layout/process1"/>
    <dgm:cxn modelId="{D694CA40-E9C0-FC44-8957-B605B7D9F370}" type="presParOf" srcId="{64FFFE8C-34CF-E940-9939-1CF660E191E8}" destId="{F73AA15E-8B73-C543-9817-327CBE1433D3}" srcOrd="0" destOrd="0" presId="urn:microsoft.com/office/officeart/2005/8/layout/process1"/>
    <dgm:cxn modelId="{DC5A4D28-6127-244E-AD10-DA8F8C9B9C79}" type="presParOf" srcId="{CA92BDF1-44BF-2B41-A3F5-A39E2AA7B33F}" destId="{35244044-9EC7-9849-AB47-7060A9B90A71}" srcOrd="2" destOrd="0" presId="urn:microsoft.com/office/officeart/2005/8/layout/process1"/>
    <dgm:cxn modelId="{D912518C-053C-DB4A-8ED5-963C728BDCF4}" type="presParOf" srcId="{CA92BDF1-44BF-2B41-A3F5-A39E2AA7B33F}" destId="{D858FFD1-441D-9647-9285-3E78BE1BD0F6}" srcOrd="3" destOrd="0" presId="urn:microsoft.com/office/officeart/2005/8/layout/process1"/>
    <dgm:cxn modelId="{A9C67C29-097A-9D48-91E1-4B600EE93C5B}" type="presParOf" srcId="{D858FFD1-441D-9647-9285-3E78BE1BD0F6}" destId="{704084B5-F143-AD46-B345-907BB72629A9}" srcOrd="0" destOrd="0" presId="urn:microsoft.com/office/officeart/2005/8/layout/process1"/>
    <dgm:cxn modelId="{F359DA47-38D0-4343-B72E-BD905B00FA7D}" type="presParOf" srcId="{CA92BDF1-44BF-2B41-A3F5-A39E2AA7B33F}" destId="{0D51B1C6-F18E-0940-823B-7E3B5B9D36DB}" srcOrd="4" destOrd="0" presId="urn:microsoft.com/office/officeart/2005/8/layout/process1"/>
    <dgm:cxn modelId="{E4CF8800-D61F-6541-B602-C206760DB61F}" type="presParOf" srcId="{CA92BDF1-44BF-2B41-A3F5-A39E2AA7B33F}" destId="{2E48BA13-90CD-3343-96CF-27DBCCFB1B1D}" srcOrd="5" destOrd="0" presId="urn:microsoft.com/office/officeart/2005/8/layout/process1"/>
    <dgm:cxn modelId="{46FFE529-D92D-D944-A6D4-FADF6A5B79BB}" type="presParOf" srcId="{2E48BA13-90CD-3343-96CF-27DBCCFB1B1D}" destId="{801C4030-05D6-AF46-9C49-F8E83A0BBE52}" srcOrd="0" destOrd="0" presId="urn:microsoft.com/office/officeart/2005/8/layout/process1"/>
    <dgm:cxn modelId="{2683CC54-89B2-FF49-91C9-8540CE8DB42A}" type="presParOf" srcId="{CA92BDF1-44BF-2B41-A3F5-A39E2AA7B33F}" destId="{B04365C9-C42B-C34C-B5BD-E271C97A74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F1BA-A95F-A54E-9D71-A6C09F3E32A4}">
      <dsp:nvSpPr>
        <dsp:cNvPr id="0" name=""/>
        <dsp:cNvSpPr/>
      </dsp:nvSpPr>
      <dsp:spPr>
        <a:xfrm>
          <a:off x="9507"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Policy</a:t>
          </a:r>
        </a:p>
      </dsp:txBody>
      <dsp:txXfrm>
        <a:off x="59444" y="1099271"/>
        <a:ext cx="2741760" cy="1605106"/>
      </dsp:txXfrm>
    </dsp:sp>
    <dsp:sp modelId="{9415B652-CA71-9846-AAD9-A7CDDEBD2F77}">
      <dsp:nvSpPr>
        <dsp:cNvPr id="0" name=""/>
        <dsp:cNvSpPr/>
      </dsp:nvSpPr>
      <dsp:spPr>
        <a:xfrm>
          <a:off x="3135305"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5305" y="1690407"/>
        <a:ext cx="421698" cy="422835"/>
      </dsp:txXfrm>
    </dsp:sp>
    <dsp:sp modelId="{CE7AFB3C-8C8A-034D-962A-6279408F1645}">
      <dsp:nvSpPr>
        <dsp:cNvPr id="0" name=""/>
        <dsp:cNvSpPr/>
      </dsp:nvSpPr>
      <dsp:spPr>
        <a:xfrm>
          <a:off x="3987795"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User and attach policy</a:t>
          </a:r>
        </a:p>
      </dsp:txBody>
      <dsp:txXfrm>
        <a:off x="4037732" y="1099271"/>
        <a:ext cx="2741760" cy="1605106"/>
      </dsp:txXfrm>
    </dsp:sp>
    <dsp:sp modelId="{73B89CED-9E32-7B42-9A8C-EE8B2546D531}">
      <dsp:nvSpPr>
        <dsp:cNvPr id="0" name=""/>
        <dsp:cNvSpPr/>
      </dsp:nvSpPr>
      <dsp:spPr>
        <a:xfrm>
          <a:off x="7113593"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13593" y="1690407"/>
        <a:ext cx="421698" cy="422835"/>
      </dsp:txXfrm>
    </dsp:sp>
    <dsp:sp modelId="{D4449708-8B37-FC40-814B-C1328243852E}">
      <dsp:nvSpPr>
        <dsp:cNvPr id="0" name=""/>
        <dsp:cNvSpPr/>
      </dsp:nvSpPr>
      <dsp:spPr>
        <a:xfrm>
          <a:off x="7966083"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Download Credentials (</a:t>
          </a:r>
          <a:r>
            <a:rPr lang="en-US" sz="2700" kern="1200" dirty="0" err="1"/>
            <a:t>credentials.csv</a:t>
          </a:r>
          <a:r>
            <a:rPr lang="en-US" sz="2700" kern="1200" dirty="0"/>
            <a:t>)</a:t>
          </a:r>
        </a:p>
      </dsp:txBody>
      <dsp:txXfrm>
        <a:off x="8016020" y="1099271"/>
        <a:ext cx="2741760" cy="1605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8DBE2-3B26-4042-A16F-528484E935A3}">
      <dsp:nvSpPr>
        <dsp:cNvPr id="0" name=""/>
        <dsp:cNvSpPr/>
      </dsp:nvSpPr>
      <dsp:spPr>
        <a:xfrm>
          <a:off x="3921"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CloudWatch Log Group</a:t>
          </a:r>
        </a:p>
      </dsp:txBody>
      <dsp:txXfrm>
        <a:off x="52417" y="1350646"/>
        <a:ext cx="1617733" cy="1558789"/>
      </dsp:txXfrm>
    </dsp:sp>
    <dsp:sp modelId="{64FFFE8C-34CF-E940-9939-1CF660E191E8}">
      <dsp:nvSpPr>
        <dsp:cNvPr id="0" name=""/>
        <dsp:cNvSpPr/>
      </dsp:nvSpPr>
      <dsp:spPr>
        <a:xfrm>
          <a:off x="1890120"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90120" y="2002465"/>
        <a:ext cx="254465" cy="255151"/>
      </dsp:txXfrm>
    </dsp:sp>
    <dsp:sp modelId="{35244044-9EC7-9849-AB47-7060A9B90A71}">
      <dsp:nvSpPr>
        <dsp:cNvPr id="0" name=""/>
        <dsp:cNvSpPr/>
      </dsp:nvSpPr>
      <dsp:spPr>
        <a:xfrm>
          <a:off x="2404537"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a:t>
          </a:r>
          <a:r>
            <a:rPr lang="en-US" sz="1800" kern="1200" dirty="0" err="1"/>
            <a:t>VPCFlow</a:t>
          </a:r>
          <a:r>
            <a:rPr lang="en-US" sz="1800" kern="1200" dirty="0"/>
            <a:t> Logs</a:t>
          </a:r>
        </a:p>
      </dsp:txBody>
      <dsp:txXfrm>
        <a:off x="2453033" y="1350646"/>
        <a:ext cx="1617733" cy="1558789"/>
      </dsp:txXfrm>
    </dsp:sp>
    <dsp:sp modelId="{D858FFD1-441D-9647-9285-3E78BE1BD0F6}">
      <dsp:nvSpPr>
        <dsp:cNvPr id="0" name=""/>
        <dsp:cNvSpPr/>
      </dsp:nvSpPr>
      <dsp:spPr>
        <a:xfrm>
          <a:off x="4290735"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90735" y="2002465"/>
        <a:ext cx="254465" cy="255151"/>
      </dsp:txXfrm>
    </dsp:sp>
    <dsp:sp modelId="{0D51B1C6-F18E-0940-823B-7E3B5B9D36DB}">
      <dsp:nvSpPr>
        <dsp:cNvPr id="0" name=""/>
        <dsp:cNvSpPr/>
      </dsp:nvSpPr>
      <dsp:spPr>
        <a:xfrm>
          <a:off x="4805153"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t>
          </a:r>
          <a:r>
            <a:rPr lang="en-US" sz="1800" kern="1200" dirty="0" err="1"/>
            <a:t>VPCFlow</a:t>
          </a:r>
          <a:r>
            <a:rPr lang="en-US" sz="1800" kern="1200" dirty="0"/>
            <a:t> Logs to CloudWatch Log group (</a:t>
          </a:r>
          <a:r>
            <a:rPr lang="en-US" sz="1800" kern="1200" dirty="0" err="1"/>
            <a:t>vpcflowlogs</a:t>
          </a:r>
          <a:r>
            <a:rPr lang="en-US" sz="1800" kern="1200" dirty="0"/>
            <a:t>)</a:t>
          </a:r>
        </a:p>
      </dsp:txBody>
      <dsp:txXfrm>
        <a:off x="4853649" y="1350646"/>
        <a:ext cx="1617733" cy="1558789"/>
      </dsp:txXfrm>
    </dsp:sp>
    <dsp:sp modelId="{2E48BA13-90CD-3343-96CF-27DBCCFB1B1D}">
      <dsp:nvSpPr>
        <dsp:cNvPr id="0" name=""/>
        <dsp:cNvSpPr/>
      </dsp:nvSpPr>
      <dsp:spPr>
        <a:xfrm>
          <a:off x="6691351"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1351" y="2002465"/>
        <a:ext cx="254465" cy="255151"/>
      </dsp:txXfrm>
    </dsp:sp>
    <dsp:sp modelId="{B04365C9-C42B-C34C-B5BD-E271C97A7416}">
      <dsp:nvSpPr>
        <dsp:cNvPr id="0" name=""/>
        <dsp:cNvSpPr/>
      </dsp:nvSpPr>
      <dsp:spPr>
        <a:xfrm>
          <a:off x="7205769"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policy that allows VPC to write to CW Logs</a:t>
          </a:r>
        </a:p>
      </dsp:txBody>
      <dsp:txXfrm>
        <a:off x="7254265" y="1350646"/>
        <a:ext cx="1617733" cy="15587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8E77-BB77-BE4C-825B-8525D6C41518}" type="datetimeFigureOut">
              <a:rPr lang="en-US" smtClean="0"/>
              <a:t>5/29/20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14142-362D-814E-8CB7-3E13E6F43884}" type="slidenum">
              <a:rPr lang="en-US" smtClean="0"/>
              <a:t>‹#›</a:t>
            </a:fld>
            <a:endParaRPr lang="en-US"/>
          </a:p>
        </p:txBody>
      </p:sp>
    </p:spTree>
    <p:extLst>
      <p:ext uri="{BB962C8B-B14F-4D97-AF65-F5344CB8AC3E}">
        <p14:creationId xmlns:p14="http://schemas.microsoft.com/office/powerpoint/2010/main" val="39353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16</a:t>
            </a:fld>
            <a:endParaRPr lang="en-US"/>
          </a:p>
        </p:txBody>
      </p:sp>
    </p:spTree>
    <p:extLst>
      <p:ext uri="{BB962C8B-B14F-4D97-AF65-F5344CB8AC3E}">
        <p14:creationId xmlns:p14="http://schemas.microsoft.com/office/powerpoint/2010/main" val="44687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321077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115255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35186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209518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316779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28982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14295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9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673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75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7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338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2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63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724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8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184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701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83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29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28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82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2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7343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2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3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204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890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275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86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07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60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702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56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70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49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4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05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688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102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48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6410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509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19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7233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24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99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61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1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0881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iracle/grand_central" TargetMode="External"/><Relationship Id="rId2" Type="http://schemas.openxmlformats.org/officeDocument/2006/relationships/hyperlink" Target="https://grandcentraldeployment.s3.amazonaws.com/grand_central.sp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hyperlink" Target="https://console.aws.amazon.com/cloudformation/home?region=us-east-1#/stacks/quickcreate?templateUrl=https%3A%2F%2Fgrandcentraldeployment.s3.amazonaws.com%2Fvpc-flow-logs.yaml&amp;stackName=bootcamp-vpc-splunk-step2&amp;param_ParentVPCStack=bootcamp-vpc-splunk&amp;param_RetentionInDays=14&amp;param_TrafficType=ALL" TargetMode="External"/><Relationship Id="rId2" Type="http://schemas.openxmlformats.org/officeDocument/2006/relationships/hyperlink" Target="https://console.aws.amazon.com/cloudformation/home?region=us-east-1#/stacks/quickcreate?templateUrl=https%3A%2F%2Fgrandcentraldeployment.s3.amazonaws.com%2Fstep1_vpcflow.yaml&amp;stackName=bootcamp-vpc-splunk&amp;param_ClassB=0" TargetMode="Externa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randcentraldeployment.s3.amazonaws.com/CFTemplates_GCDeployer_User.jso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hyperlink" Target="https://go.aws/3fTEPMa" TargetMode="External"/><Relationship Id="rId7" Type="http://schemas.openxmlformats.org/officeDocument/2006/relationships/image" Target="../media/image27.png"/><Relationship Id="rId2" Type="http://schemas.openxmlformats.org/officeDocument/2006/relationships/hyperlink" Target="https://us-east-1.console.aws.amazon.com/cloudformation/home?region=us-east-1#/stacks/create/review?templateURL=https://grandcentraldeployment.s3.amazonaws.com/CFTemplates_GCDeployer_User.json&amp;stackName=GrandCentralIAMUser"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7E24-86DA-CE4B-9045-B09C2BC9CC10}"/>
              </a:ext>
            </a:extLst>
          </p:cNvPr>
          <p:cNvSpPr>
            <a:spLocks noGrp="1"/>
          </p:cNvSpPr>
          <p:nvPr>
            <p:ph type="ctrTitle"/>
          </p:nvPr>
        </p:nvSpPr>
        <p:spPr/>
        <p:txBody>
          <a:bodyPr/>
          <a:lstStyle/>
          <a:p>
            <a:r>
              <a:rPr lang="en-US" dirty="0"/>
              <a:t>AWS GDI</a:t>
            </a:r>
          </a:p>
        </p:txBody>
      </p:sp>
      <p:sp>
        <p:nvSpPr>
          <p:cNvPr id="3" name="Subtitle 2">
            <a:extLst>
              <a:ext uri="{FF2B5EF4-FFF2-40B4-BE49-F238E27FC236}">
                <a16:creationId xmlns:a16="http://schemas.microsoft.com/office/drawing/2014/main" id="{536CC0E0-DF49-0148-BA1C-B710E3797492}"/>
              </a:ext>
            </a:extLst>
          </p:cNvPr>
          <p:cNvSpPr>
            <a:spLocks noGrp="1"/>
          </p:cNvSpPr>
          <p:nvPr>
            <p:ph type="subTitle" idx="1"/>
          </p:nvPr>
        </p:nvSpPr>
        <p:spPr/>
        <p:txBody>
          <a:bodyPr/>
          <a:lstStyle/>
          <a:p>
            <a:r>
              <a:rPr lang="en-US" dirty="0"/>
              <a:t>Using Grand Central and AWS to get data into Splunk</a:t>
            </a:r>
          </a:p>
        </p:txBody>
      </p:sp>
      <p:sp>
        <p:nvSpPr>
          <p:cNvPr id="4" name="Text Placeholder 3">
            <a:extLst>
              <a:ext uri="{FF2B5EF4-FFF2-40B4-BE49-F238E27FC236}">
                <a16:creationId xmlns:a16="http://schemas.microsoft.com/office/drawing/2014/main" id="{ABB1D763-69E9-974E-90DD-FFF93D686723}"/>
              </a:ext>
            </a:extLst>
          </p:cNvPr>
          <p:cNvSpPr>
            <a:spLocks noGrp="1"/>
          </p:cNvSpPr>
          <p:nvPr>
            <p:ph type="body" idx="14"/>
          </p:nvPr>
        </p:nvSpPr>
        <p:spPr/>
        <p:txBody>
          <a:bodyPr/>
          <a:lstStyle/>
          <a:p>
            <a:r>
              <a:rPr lang="en-US" dirty="0"/>
              <a:t>Splunk Cloud Bootcamp</a:t>
            </a:r>
          </a:p>
        </p:txBody>
      </p:sp>
      <p:sp>
        <p:nvSpPr>
          <p:cNvPr id="5" name="Text Placeholder 4">
            <a:extLst>
              <a:ext uri="{FF2B5EF4-FFF2-40B4-BE49-F238E27FC236}">
                <a16:creationId xmlns:a16="http://schemas.microsoft.com/office/drawing/2014/main" id="{89A9540A-CFE0-E84E-BE17-692C50FC3201}"/>
              </a:ext>
            </a:extLst>
          </p:cNvPr>
          <p:cNvSpPr>
            <a:spLocks noGrp="1"/>
          </p:cNvSpPr>
          <p:nvPr>
            <p:ph type="body" idx="15"/>
          </p:nvPr>
        </p:nvSpPr>
        <p:spPr/>
        <p:txBody>
          <a:bodyPr/>
          <a:lstStyle/>
          <a:p>
            <a:r>
              <a:rPr lang="en-US" dirty="0"/>
              <a:t>May-20</a:t>
            </a:r>
          </a:p>
        </p:txBody>
      </p:sp>
    </p:spTree>
    <p:extLst>
      <p:ext uri="{BB962C8B-B14F-4D97-AF65-F5344CB8AC3E}">
        <p14:creationId xmlns:p14="http://schemas.microsoft.com/office/powerpoint/2010/main" val="1873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F5A1-E4A5-AB48-9F60-8A5C8748D0A0}"/>
              </a:ext>
            </a:extLst>
          </p:cNvPr>
          <p:cNvSpPr>
            <a:spLocks noGrp="1"/>
          </p:cNvSpPr>
          <p:nvPr>
            <p:ph type="title"/>
          </p:nvPr>
        </p:nvSpPr>
        <p:spPr>
          <a:xfrm>
            <a:off x="685800" y="2492483"/>
            <a:ext cx="5067299" cy="1477328"/>
          </a:xfrm>
        </p:spPr>
        <p:txBody>
          <a:bodyPr/>
          <a:lstStyle/>
          <a:p>
            <a:r>
              <a:rPr lang="en-US" dirty="0"/>
              <a:t>Setup Grand Central</a:t>
            </a:r>
          </a:p>
        </p:txBody>
      </p:sp>
      <p:sp>
        <p:nvSpPr>
          <p:cNvPr id="3" name="Text Placeholder 2">
            <a:extLst>
              <a:ext uri="{FF2B5EF4-FFF2-40B4-BE49-F238E27FC236}">
                <a16:creationId xmlns:a16="http://schemas.microsoft.com/office/drawing/2014/main" id="{C1993756-A5FC-B949-89F4-21345B118BE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697F8E45-3677-ED43-A1EF-29DDADC9A6C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19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Setup Grand Central </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
          </p:nvPr>
        </p:nvSpPr>
        <p:spPr/>
        <p:txBody>
          <a:bodyPr/>
          <a:lstStyle/>
          <a:p>
            <a:r>
              <a:rPr lang="en-US" dirty="0"/>
              <a:t>Go to </a:t>
            </a:r>
            <a:r>
              <a:rPr lang="en-US" dirty="0">
                <a:hlinkClick r:id="rId2"/>
              </a:rPr>
              <a:t>https://grandcentraldeployment.s3.amazonaws.com/grand_central.spl</a:t>
            </a:r>
            <a:r>
              <a:rPr lang="en-US" dirty="0"/>
              <a:t> and download Grand Central. </a:t>
            </a:r>
          </a:p>
          <a:p>
            <a:r>
              <a:rPr lang="en-US" dirty="0"/>
              <a:t>Here is a link to the docs : </a:t>
            </a:r>
            <a:r>
              <a:rPr lang="en-US" dirty="0">
                <a:hlinkClick r:id="rId3"/>
              </a:rPr>
              <a:t>https://github.com/amiracle/grand_central</a:t>
            </a:r>
            <a:r>
              <a:rPr lang="en-US" dirty="0"/>
              <a:t> </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If running locally on laptop, follow these steps:</a:t>
            </a:r>
          </a:p>
        </p:txBody>
      </p:sp>
    </p:spTree>
    <p:extLst>
      <p:ext uri="{BB962C8B-B14F-4D97-AF65-F5344CB8AC3E}">
        <p14:creationId xmlns:p14="http://schemas.microsoft.com/office/powerpoint/2010/main" val="35357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4160-6FF0-A147-B130-6A4E5CB9BB03}"/>
              </a:ext>
            </a:extLst>
          </p:cNvPr>
          <p:cNvSpPr>
            <a:spLocks noGrp="1"/>
          </p:cNvSpPr>
          <p:nvPr>
            <p:ph type="title"/>
          </p:nvPr>
        </p:nvSpPr>
        <p:spPr>
          <a:xfrm>
            <a:off x="685800" y="2492483"/>
            <a:ext cx="5067299" cy="1477328"/>
          </a:xfrm>
        </p:spPr>
        <p:txBody>
          <a:bodyPr/>
          <a:lstStyle/>
          <a:p>
            <a:r>
              <a:rPr lang="en-US" dirty="0"/>
              <a:t>Configure Grand Central</a:t>
            </a:r>
          </a:p>
        </p:txBody>
      </p:sp>
      <p:sp>
        <p:nvSpPr>
          <p:cNvPr id="3" name="Text Placeholder 2">
            <a:extLst>
              <a:ext uri="{FF2B5EF4-FFF2-40B4-BE49-F238E27FC236}">
                <a16:creationId xmlns:a16="http://schemas.microsoft.com/office/drawing/2014/main" id="{58E9C67A-3574-A14A-BFA9-C1FDF1DB2C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7497FD-7E6F-584D-A079-F3A57441AB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584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sp>
        <p:nvSpPr>
          <p:cNvPr id="8" name="Frame 7">
            <a:extLst>
              <a:ext uri="{FF2B5EF4-FFF2-40B4-BE49-F238E27FC236}">
                <a16:creationId xmlns:a16="http://schemas.microsoft.com/office/drawing/2014/main" id="{FE013C07-A30E-9645-9DE0-25A1729D682C}"/>
              </a:ext>
            </a:extLst>
          </p:cNvPr>
          <p:cNvSpPr>
            <a:spLocks/>
          </p:cNvSpPr>
          <p:nvPr/>
        </p:nvSpPr>
        <p:spPr>
          <a:xfrm>
            <a:off x="10920248" y="3519835"/>
            <a:ext cx="483476"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cxnSp>
        <p:nvCxnSpPr>
          <p:cNvPr id="10" name="Straight Arrow Connector 9">
            <a:extLst>
              <a:ext uri="{FF2B5EF4-FFF2-40B4-BE49-F238E27FC236}">
                <a16:creationId xmlns:a16="http://schemas.microsoft.com/office/drawing/2014/main" id="{61331EF4-3781-4446-BC48-11F6283890C2}"/>
              </a:ext>
            </a:extLst>
          </p:cNvPr>
          <p:cNvCxnSpPr/>
          <p:nvPr/>
        </p:nvCxnSpPr>
        <p:spPr>
          <a:xfrm>
            <a:off x="3415862" y="2511972"/>
            <a:ext cx="7504386" cy="1007863"/>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pPr marL="342900" indent="-342900">
              <a:buFont typeface="Arial" panose="020B0604020202020204" pitchFamily="34" charset="0"/>
              <a:buChar char="•"/>
            </a:pPr>
            <a:r>
              <a:rPr lang="en-US" dirty="0"/>
              <a:t>Enter AWS Account ID (Must be a number)</a:t>
            </a:r>
          </a:p>
          <a:p>
            <a:pPr marL="342900" indent="-342900">
              <a:buFont typeface="Arial" panose="020B0604020202020204" pitchFamily="34" charset="0"/>
              <a:buChar char="•"/>
            </a:pPr>
            <a:r>
              <a:rPr lang="en-US" dirty="0"/>
              <a:t>Account Name (e.g. Master AWS Account)</a:t>
            </a:r>
          </a:p>
          <a:p>
            <a:pPr marL="342900" indent="-342900">
              <a:buFont typeface="Arial" panose="020B0604020202020204" pitchFamily="34" charset="0"/>
              <a:buChar char="•"/>
            </a:pPr>
            <a:r>
              <a:rPr lang="en-US" dirty="0"/>
              <a:t>Add Access Key and Secret Key from </a:t>
            </a:r>
            <a:r>
              <a:rPr lang="en-US" i="1" dirty="0" err="1"/>
              <a:t>credentials.csv</a:t>
            </a:r>
            <a:r>
              <a:rPr lang="en-US" dirty="0"/>
              <a:t> file, </a:t>
            </a:r>
            <a:r>
              <a:rPr lang="en-US" i="1" dirty="0" err="1"/>
              <a:t>accessKey.csv</a:t>
            </a:r>
            <a:r>
              <a:rPr lang="en-US" i="1" dirty="0"/>
              <a:t> </a:t>
            </a:r>
            <a:r>
              <a:rPr lang="en-US" dirty="0"/>
              <a:t>or CloudFormation output</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2 of 2</a:t>
            </a:r>
          </a:p>
        </p:txBody>
      </p:sp>
      <p:pic>
        <p:nvPicPr>
          <p:cNvPr id="12" name="Content Placeholder 11" descr="A screenshot of a cell phone&#10;&#10;Description automatically generated">
            <a:extLst>
              <a:ext uri="{FF2B5EF4-FFF2-40B4-BE49-F238E27FC236}">
                <a16:creationId xmlns:a16="http://schemas.microsoft.com/office/drawing/2014/main" id="{0DB13D02-A17B-A149-B996-F2EC4D74B65D}"/>
              </a:ext>
            </a:extLst>
          </p:cNvPr>
          <p:cNvPicPr>
            <a:picLocks noGrp="1" noChangeAspect="1"/>
          </p:cNvPicPr>
          <p:nvPr>
            <p:ph idx="15"/>
          </p:nvPr>
        </p:nvPicPr>
        <p:blipFill rotWithShape="1">
          <a:blip r:embed="rId2"/>
          <a:srcRect l="3931" t="2112" b="2003"/>
          <a:stretch/>
        </p:blipFill>
        <p:spPr>
          <a:xfrm>
            <a:off x="5580993" y="1912118"/>
            <a:ext cx="4647319" cy="4241881"/>
          </a:xfrm>
        </p:spPr>
      </p:pic>
    </p:spTree>
    <p:extLst>
      <p:ext uri="{BB962C8B-B14F-4D97-AF65-F5344CB8AC3E}">
        <p14:creationId xmlns:p14="http://schemas.microsoft.com/office/powerpoint/2010/main" val="37166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Splunk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7346731" cy="219666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FE013C07-A30E-9645-9DE0-25A1729D682C}"/>
              </a:ext>
            </a:extLst>
          </p:cNvPr>
          <p:cNvSpPr>
            <a:spLocks/>
          </p:cNvSpPr>
          <p:nvPr/>
        </p:nvSpPr>
        <p:spPr>
          <a:xfrm>
            <a:off x="10762592" y="4628821"/>
            <a:ext cx="685929" cy="26635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extLst>
      <p:ext uri="{BB962C8B-B14F-4D97-AF65-F5344CB8AC3E}">
        <p14:creationId xmlns:p14="http://schemas.microsoft.com/office/powerpoint/2010/main" val="39714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(e.g. </a:t>
            </a:r>
            <a:r>
              <a:rPr lang="en-US" dirty="0" err="1"/>
              <a:t>ClouTrail</a:t>
            </a:r>
            <a:r>
              <a:rPr lang="en-US" dirty="0"/>
              <a:t>, Config, </a:t>
            </a:r>
            <a:r>
              <a:rPr lang="en-US" dirty="0" err="1"/>
              <a:t>VPCFlow</a:t>
            </a:r>
            <a:r>
              <a:rPr lang="en-US" dirty="0"/>
              <a:t>)</a:t>
            </a:r>
          </a:p>
          <a:p>
            <a:pPr marL="342900" indent="-342900">
              <a:buFont typeface="Arial" panose="020B0604020202020204" pitchFamily="34" charset="0"/>
              <a:buChar char="•"/>
            </a:pPr>
            <a:r>
              <a:rPr lang="en-US" dirty="0"/>
              <a:t>HTTP Endpoint must include port at the end:</a:t>
            </a:r>
          </a:p>
          <a:p>
            <a:pPr marL="685800" lvl="2" indent="-342900"/>
            <a:r>
              <a:rPr lang="en-US" dirty="0"/>
              <a:t>https://http-inputs-firehose-&lt;bootcamp&gt;.stg.splunkcloud.com:443</a:t>
            </a:r>
          </a:p>
          <a:p>
            <a:pPr lvl="2" indent="0">
              <a:buNone/>
            </a:pPr>
            <a:endParaRPr lang="en-US" dirty="0"/>
          </a:p>
          <a:p>
            <a:pPr lvl="2" indent="0">
              <a:buNone/>
            </a:pPr>
            <a:r>
              <a:rPr lang="en-US" dirty="0">
                <a:highlight>
                  <a:srgbClr val="FFFF00"/>
                </a:highlight>
              </a:rPr>
              <a:t>For production accounts the URL is :</a:t>
            </a:r>
            <a:br>
              <a:rPr lang="en-US" dirty="0">
                <a:highlight>
                  <a:srgbClr val="FFFF00"/>
                </a:highlight>
              </a:rPr>
            </a:br>
            <a:endParaRPr lang="en-US" dirty="0">
              <a:highlight>
                <a:srgbClr val="FFFF00"/>
              </a:highlight>
            </a:endParaRPr>
          </a:p>
          <a:p>
            <a:pPr lvl="2" indent="0">
              <a:buNone/>
            </a:pPr>
            <a:r>
              <a:rPr lang="en-US" dirty="0">
                <a:highlight>
                  <a:srgbClr val="FFFF00"/>
                </a:highlight>
              </a:rPr>
              <a:t>https://http-inputs-firehose-&lt;customer&gt;.splunkcloud.com:443</a:t>
            </a:r>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2 of 2 (Repeat for each </a:t>
            </a:r>
            <a:r>
              <a:rPr lang="en-US" dirty="0" err="1"/>
              <a:t>sourcetype</a:t>
            </a:r>
            <a:r>
              <a:rPr lang="en-US" dirty="0"/>
              <a:t>)</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1481" y="2368296"/>
            <a:ext cx="3501516" cy="2921265"/>
          </a:xfrm>
          <a:prstGeom prst="rect">
            <a:avLst/>
          </a:prstGeom>
        </p:spPr>
      </p:pic>
    </p:spTree>
    <p:extLst>
      <p:ext uri="{BB962C8B-B14F-4D97-AF65-F5344CB8AC3E}">
        <p14:creationId xmlns:p14="http://schemas.microsoft.com/office/powerpoint/2010/main" val="3290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556A-8F6E-2B45-8A66-3C19E0179A4B}"/>
              </a:ext>
            </a:extLst>
          </p:cNvPr>
          <p:cNvSpPr>
            <a:spLocks noGrp="1"/>
          </p:cNvSpPr>
          <p:nvPr>
            <p:ph type="title"/>
          </p:nvPr>
        </p:nvSpPr>
        <p:spPr>
          <a:xfrm>
            <a:off x="685800" y="2492483"/>
            <a:ext cx="5067299" cy="1477328"/>
          </a:xfrm>
        </p:spPr>
        <p:txBody>
          <a:bodyPr/>
          <a:lstStyle/>
          <a:p>
            <a:r>
              <a:rPr lang="en-US" dirty="0"/>
              <a:t>Deploy Data Collection</a:t>
            </a:r>
          </a:p>
        </p:txBody>
      </p:sp>
      <p:sp>
        <p:nvSpPr>
          <p:cNvPr id="3" name="Text Placeholder 2">
            <a:extLst>
              <a:ext uri="{FF2B5EF4-FFF2-40B4-BE49-F238E27FC236}">
                <a16:creationId xmlns:a16="http://schemas.microsoft.com/office/drawing/2014/main" id="{DBBA7490-4343-BC4B-9D7C-CC6DE32567F4}"/>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7A75AA7-530D-D941-A504-65458E26585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332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pic>
        <p:nvPicPr>
          <p:cNvPr id="6" name="Content Placeholder 5" descr="A screenshot of a cell phone&#10;&#10;Description automatically generated">
            <a:extLst>
              <a:ext uri="{FF2B5EF4-FFF2-40B4-BE49-F238E27FC236}">
                <a16:creationId xmlns:a16="http://schemas.microsoft.com/office/drawing/2014/main" id="{4CAC6852-DD3C-DC4A-8FDD-6A900B0BE35E}"/>
              </a:ext>
            </a:extLst>
          </p:cNvPr>
          <p:cNvPicPr>
            <a:picLocks noGrp="1" noChangeAspect="1"/>
          </p:cNvPicPr>
          <p:nvPr>
            <p:ph idx="1"/>
          </p:nvPr>
        </p:nvPicPr>
        <p:blipFill>
          <a:blip r:embed="rId2"/>
          <a:stretch>
            <a:fillRect/>
          </a:stretch>
        </p:blipFill>
        <p:spPr>
          <a:xfrm>
            <a:off x="685927" y="2130186"/>
            <a:ext cx="10817225" cy="186463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Click on Deploy new CloudFormation template in the account</a:t>
            </a:r>
          </a:p>
        </p:txBody>
      </p:sp>
      <p:sp>
        <p:nvSpPr>
          <p:cNvPr id="7" name="TextBox 6">
            <a:extLst>
              <a:ext uri="{FF2B5EF4-FFF2-40B4-BE49-F238E27FC236}">
                <a16:creationId xmlns:a16="http://schemas.microsoft.com/office/drawing/2014/main" id="{2C4B732E-095F-7E4B-8A35-C30DD81E03EF}"/>
              </a:ext>
            </a:extLst>
          </p:cNvPr>
          <p:cNvSpPr txBox="1"/>
          <p:nvPr/>
        </p:nvSpPr>
        <p:spPr>
          <a:xfrm>
            <a:off x="685800" y="4251225"/>
            <a:ext cx="4029075" cy="430887"/>
          </a:xfrm>
          <a:prstGeom prst="rect">
            <a:avLst/>
          </a:prstGeom>
          <a:noFill/>
        </p:spPr>
        <p:txBody>
          <a:bodyPr wrap="square" lIns="0" tIns="0" rIns="0" bIns="0" rtlCol="0">
            <a:spAutoFit/>
          </a:bodyPr>
          <a:lstStyle/>
          <a:p>
            <a:pPr algn="l">
              <a:spcAft>
                <a:spcPts val="600"/>
              </a:spcAft>
            </a:pPr>
            <a:r>
              <a:rPr lang="en-US" sz="1400" kern="100" spc="-30" dirty="0"/>
              <a:t>Select Actions and Deploy new CloudFormation Template</a:t>
            </a:r>
          </a:p>
        </p:txBody>
      </p:sp>
      <p:cxnSp>
        <p:nvCxnSpPr>
          <p:cNvPr id="9" name="Straight Arrow Connector 8">
            <a:extLst>
              <a:ext uri="{FF2B5EF4-FFF2-40B4-BE49-F238E27FC236}">
                <a16:creationId xmlns:a16="http://schemas.microsoft.com/office/drawing/2014/main" id="{1E5F41E0-A8FA-0741-8128-297274381E92}"/>
              </a:ext>
            </a:extLst>
          </p:cNvPr>
          <p:cNvCxnSpPr>
            <a:stCxn id="7" idx="3"/>
          </p:cNvCxnSpPr>
          <p:nvPr/>
        </p:nvCxnSpPr>
        <p:spPr>
          <a:xfrm flipV="1">
            <a:off x="4714875" y="3994825"/>
            <a:ext cx="5243513" cy="471844"/>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grandcentralCloudTrail</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CloudTrail</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rotWithShape="1">
          <a:blip r:embed="rId2"/>
          <a:srcRect l="-55" t="2214" r="-1"/>
          <a:stretch/>
        </p:blipFill>
        <p:spPr>
          <a:xfrm>
            <a:off x="6927926" y="2452744"/>
            <a:ext cx="4093352" cy="3719456"/>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2 of 4</a:t>
            </a:r>
          </a:p>
        </p:txBody>
      </p:sp>
    </p:spTree>
    <p:extLst>
      <p:ext uri="{BB962C8B-B14F-4D97-AF65-F5344CB8AC3E}">
        <p14:creationId xmlns:p14="http://schemas.microsoft.com/office/powerpoint/2010/main" val="3686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8496-734B-3841-82A3-D5036C08F41A}"/>
              </a:ext>
            </a:extLst>
          </p:cNvPr>
          <p:cNvSpPr>
            <a:spLocks noGrp="1"/>
          </p:cNvSpPr>
          <p:nvPr>
            <p:ph type="title"/>
          </p:nvPr>
        </p:nvSpPr>
        <p:spPr>
          <a:xfrm>
            <a:off x="685800" y="521208"/>
            <a:ext cx="10817352" cy="103327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7EF50534-CA0D-D940-95C2-43B184711F6E}"/>
              </a:ext>
            </a:extLst>
          </p:cNvPr>
          <p:cNvSpPr>
            <a:spLocks noGrp="1"/>
          </p:cNvSpPr>
          <p:nvPr>
            <p:ph idx="1"/>
          </p:nvPr>
        </p:nvSpPr>
        <p:spPr>
          <a:xfrm>
            <a:off x="685800" y="2368296"/>
            <a:ext cx="5060950" cy="3803904"/>
          </a:xfrm>
        </p:spPr>
        <p:txBody>
          <a:bodyPr>
            <a:normAutofit/>
          </a:bodyPr>
          <a:lstStyle/>
          <a:p>
            <a:r>
              <a:rPr lang="en-US" sz="1700" dirty="0"/>
              <a:t>Setup HEC on Splunk Cloud Deployment </a:t>
            </a:r>
          </a:p>
          <a:p>
            <a:pPr lvl="1"/>
            <a:r>
              <a:rPr lang="en-US" sz="1700" dirty="0"/>
              <a:t>CloudTrail, Config, </a:t>
            </a:r>
            <a:r>
              <a:rPr lang="en-US" sz="1700" dirty="0" err="1"/>
              <a:t>VPCFlow</a:t>
            </a:r>
            <a:r>
              <a:rPr lang="en-US" sz="1700" dirty="0"/>
              <a:t> Logs</a:t>
            </a:r>
          </a:p>
          <a:p>
            <a:pPr>
              <a:buNone/>
            </a:pPr>
            <a:r>
              <a:rPr lang="en-US" sz="1700" dirty="0"/>
              <a:t>AWS Setup </a:t>
            </a:r>
          </a:p>
          <a:p>
            <a:pPr marL="514350" lvl="1" indent="-342900"/>
            <a:r>
              <a:rPr lang="en-US" sz="1700" dirty="0"/>
              <a:t>Create AWS Account </a:t>
            </a:r>
          </a:p>
          <a:p>
            <a:pPr marL="514350" lvl="1" indent="-342900"/>
            <a:r>
              <a:rPr lang="en-US" sz="1700" dirty="0"/>
              <a:t>Setup VPC Flow Logs</a:t>
            </a:r>
          </a:p>
          <a:p>
            <a:pPr>
              <a:buNone/>
            </a:pPr>
            <a:r>
              <a:rPr lang="en-US" sz="1700" dirty="0"/>
              <a:t>Setup Grand Central (Local deployment)</a:t>
            </a:r>
          </a:p>
          <a:p>
            <a:pPr>
              <a:buNone/>
            </a:pPr>
            <a:r>
              <a:rPr lang="en-US" sz="1700" dirty="0"/>
              <a:t>Configure Grand Central</a:t>
            </a:r>
          </a:p>
          <a:p>
            <a:pPr lvl="1"/>
            <a:r>
              <a:rPr lang="en-US" sz="1700" dirty="0"/>
              <a:t>Deploy Data Collection</a:t>
            </a:r>
          </a:p>
          <a:p>
            <a:pPr indent="-171450">
              <a:buNone/>
            </a:pPr>
            <a:r>
              <a:rPr lang="en-US" sz="1700" dirty="0"/>
              <a:t>Delete Deployments</a:t>
            </a:r>
          </a:p>
        </p:txBody>
      </p:sp>
      <p:pic>
        <p:nvPicPr>
          <p:cNvPr id="5" name="Picture 4" descr="A view of a building&#10;&#10;Description automatically generated">
            <a:extLst>
              <a:ext uri="{FF2B5EF4-FFF2-40B4-BE49-F238E27FC236}">
                <a16:creationId xmlns:a16="http://schemas.microsoft.com/office/drawing/2014/main" id="{658BA959-9D80-0D49-9827-42D06E36958D}"/>
              </a:ext>
            </a:extLst>
          </p:cNvPr>
          <p:cNvPicPr>
            <a:picLocks noChangeAspect="1"/>
          </p:cNvPicPr>
          <p:nvPr/>
        </p:nvPicPr>
        <p:blipFill rotWithShape="1">
          <a:blip r:embed="rId2"/>
          <a:srcRect l="11650" r="13510" b="-1"/>
          <a:stretch/>
        </p:blipFill>
        <p:spPr>
          <a:xfrm>
            <a:off x="6445250" y="2368296"/>
            <a:ext cx="5060950" cy="3803904"/>
          </a:xfrm>
          <a:prstGeom prst="rect">
            <a:avLst/>
          </a:prstGeom>
          <a:noFill/>
        </p:spPr>
      </p:pic>
      <p:sp>
        <p:nvSpPr>
          <p:cNvPr id="4" name="Text Placeholder 3">
            <a:extLst>
              <a:ext uri="{FF2B5EF4-FFF2-40B4-BE49-F238E27FC236}">
                <a16:creationId xmlns:a16="http://schemas.microsoft.com/office/drawing/2014/main" id="{6A9339FB-6507-C645-A976-145C49F585A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Setting up AWS and use Grand Central to GDI</a:t>
            </a:r>
            <a:endParaRPr lang="en-US"/>
          </a:p>
        </p:txBody>
      </p:sp>
    </p:spTree>
    <p:extLst>
      <p:ext uri="{BB962C8B-B14F-4D97-AF65-F5344CB8AC3E}">
        <p14:creationId xmlns:p14="http://schemas.microsoft.com/office/powerpoint/2010/main" val="2233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No spaces or special characters (e.g. </a:t>
            </a:r>
            <a:r>
              <a:rPr lang="en-US" dirty="0" err="1"/>
              <a:t>grandcentralConfig</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Config</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6924028" y="2368550"/>
            <a:ext cx="4103394" cy="380364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3 of 4</a:t>
            </a:r>
          </a:p>
        </p:txBody>
      </p:sp>
    </p:spTree>
    <p:extLst>
      <p:ext uri="{BB962C8B-B14F-4D97-AF65-F5344CB8AC3E}">
        <p14:creationId xmlns:p14="http://schemas.microsoft.com/office/powerpoint/2010/main" val="1930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567C-D4C2-9547-BE0D-346D8641AFD4}"/>
              </a:ext>
            </a:extLst>
          </p:cNvPr>
          <p:cNvSpPr>
            <a:spLocks noGrp="1"/>
          </p:cNvSpPr>
          <p:nvPr>
            <p:ph type="title"/>
          </p:nvPr>
        </p:nvSpPr>
        <p:spPr>
          <a:xfrm>
            <a:off x="685800" y="1753820"/>
            <a:ext cx="5067299" cy="2215991"/>
          </a:xfrm>
        </p:spPr>
        <p:txBody>
          <a:bodyPr/>
          <a:lstStyle/>
          <a:p>
            <a:r>
              <a:rPr lang="en-US" dirty="0"/>
              <a:t>CloudWatch Logs Collection</a:t>
            </a:r>
          </a:p>
        </p:txBody>
      </p:sp>
      <p:sp>
        <p:nvSpPr>
          <p:cNvPr id="3" name="Text Placeholder 2">
            <a:extLst>
              <a:ext uri="{FF2B5EF4-FFF2-40B4-BE49-F238E27FC236}">
                <a16:creationId xmlns:a16="http://schemas.microsoft.com/office/drawing/2014/main" id="{EFABA62D-4B24-FA46-BEF1-4E8B67589D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73D1EE0-6519-2448-9FFE-F1E6857CCED6}"/>
              </a:ext>
            </a:extLst>
          </p:cNvPr>
          <p:cNvSpPr>
            <a:spLocks noGrp="1"/>
          </p:cNvSpPr>
          <p:nvPr>
            <p:ph type="body" idx="14"/>
          </p:nvPr>
        </p:nvSpPr>
        <p:spPr>
          <a:xfrm>
            <a:off x="685800" y="4881127"/>
            <a:ext cx="5067298" cy="459869"/>
          </a:xfrm>
        </p:spPr>
        <p:txBody>
          <a:bodyPr/>
          <a:lstStyle/>
          <a:p>
            <a:r>
              <a:rPr lang="en-US" dirty="0"/>
              <a:t>This will require you to setup CloudWatch Logs and VPC Flow log collection in your account.</a:t>
            </a:r>
          </a:p>
        </p:txBody>
      </p:sp>
    </p:spTree>
    <p:extLst>
      <p:ext uri="{BB962C8B-B14F-4D97-AF65-F5344CB8AC3E}">
        <p14:creationId xmlns:p14="http://schemas.microsoft.com/office/powerpoint/2010/main" val="28410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614B5-B8C4-4442-A7E4-87468CBC042C}"/>
              </a:ext>
            </a:extLst>
          </p:cNvPr>
          <p:cNvSpPr>
            <a:spLocks noGrp="1"/>
          </p:cNvSpPr>
          <p:nvPr>
            <p:ph type="title"/>
          </p:nvPr>
        </p:nvSpPr>
        <p:spPr/>
        <p:txBody>
          <a:bodyPr/>
          <a:lstStyle/>
          <a:p>
            <a:r>
              <a:rPr lang="en-US" dirty="0"/>
              <a:t>Setup AWS to send CloudWatch Log</a:t>
            </a:r>
          </a:p>
        </p:txBody>
      </p:sp>
      <p:graphicFrame>
        <p:nvGraphicFramePr>
          <p:cNvPr id="9" name="Content Placeholder 8">
            <a:extLst>
              <a:ext uri="{FF2B5EF4-FFF2-40B4-BE49-F238E27FC236}">
                <a16:creationId xmlns:a16="http://schemas.microsoft.com/office/drawing/2014/main" id="{6290660D-5D0A-2746-960E-C65EC6562F42}"/>
              </a:ext>
            </a:extLst>
          </p:cNvPr>
          <p:cNvGraphicFramePr>
            <a:graphicFrameLocks noGrp="1"/>
          </p:cNvGraphicFramePr>
          <p:nvPr>
            <p:ph idx="15"/>
            <p:extLst>
              <p:ext uri="{D42A27DB-BD31-4B8C-83A1-F6EECF244321}">
                <p14:modId xmlns:p14="http://schemas.microsoft.com/office/powerpoint/2010/main" val="3369336421"/>
              </p:ext>
            </p:extLst>
          </p:nvPr>
        </p:nvGraphicFramePr>
        <p:xfrm>
          <a:off x="1633791" y="1912118"/>
          <a:ext cx="8924417" cy="4260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497085F3-4D50-3347-8C53-CA68960633B1}"/>
              </a:ext>
            </a:extLst>
          </p:cNvPr>
          <p:cNvSpPr>
            <a:spLocks noGrp="1"/>
          </p:cNvSpPr>
          <p:nvPr>
            <p:ph type="body" idx="13"/>
          </p:nvPr>
        </p:nvSpPr>
        <p:spPr>
          <a:xfrm>
            <a:off x="685800" y="1592812"/>
            <a:ext cx="10820400" cy="280974"/>
          </a:xfrm>
        </p:spPr>
        <p:txBody>
          <a:bodyPr/>
          <a:lstStyle/>
          <a:p>
            <a:r>
              <a:rPr lang="en-US" dirty="0"/>
              <a:t>Overview</a:t>
            </a:r>
          </a:p>
        </p:txBody>
      </p:sp>
    </p:spTree>
    <p:extLst>
      <p:ext uri="{BB962C8B-B14F-4D97-AF65-F5344CB8AC3E}">
        <p14:creationId xmlns:p14="http://schemas.microsoft.com/office/powerpoint/2010/main" val="7290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29F-5575-E142-B188-E9625E18BD44}"/>
              </a:ext>
            </a:extLst>
          </p:cNvPr>
          <p:cNvSpPr>
            <a:spLocks noGrp="1"/>
          </p:cNvSpPr>
          <p:nvPr>
            <p:ph type="title"/>
          </p:nvPr>
        </p:nvSpPr>
        <p:spPr/>
        <p:txBody>
          <a:bodyPr/>
          <a:lstStyle/>
          <a:p>
            <a:r>
              <a:rPr lang="en-US" dirty="0"/>
              <a:t>Shortcut Creating VPC &amp; VPC Flow Logs</a:t>
            </a:r>
          </a:p>
        </p:txBody>
      </p:sp>
      <p:sp>
        <p:nvSpPr>
          <p:cNvPr id="5" name="Content Placeholder 4">
            <a:extLst>
              <a:ext uri="{FF2B5EF4-FFF2-40B4-BE49-F238E27FC236}">
                <a16:creationId xmlns:a16="http://schemas.microsoft.com/office/drawing/2014/main" id="{4C3D7994-F9FA-7F46-B5B7-E1E9D885BBCC}"/>
              </a:ext>
            </a:extLst>
          </p:cNvPr>
          <p:cNvSpPr>
            <a:spLocks noGrp="1"/>
          </p:cNvSpPr>
          <p:nvPr>
            <p:ph idx="1"/>
          </p:nvPr>
        </p:nvSpPr>
        <p:spPr/>
        <p:txBody>
          <a:bodyPr/>
          <a:lstStyle/>
          <a:p>
            <a:r>
              <a:rPr lang="en-US" sz="1600" dirty="0">
                <a:hlinkClick r:id="rId2"/>
              </a:rPr>
              <a:t>Click Step 1 </a:t>
            </a:r>
            <a:r>
              <a:rPr lang="en-US" sz="1600" dirty="0"/>
              <a:t>– VPC Creation (3 minutes)</a:t>
            </a:r>
          </a:p>
          <a:p>
            <a:pPr lvl="1"/>
            <a:r>
              <a:rPr lang="en-US" dirty="0"/>
              <a:t>Basic VPC created with Class B network address</a:t>
            </a:r>
          </a:p>
          <a:p>
            <a:pPr lvl="1"/>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55E9DC43-324B-8548-9211-E24F5C75A04F}"/>
              </a:ext>
            </a:extLst>
          </p:cNvPr>
          <p:cNvSpPr>
            <a:spLocks noGrp="1"/>
          </p:cNvSpPr>
          <p:nvPr>
            <p:ph idx="14"/>
          </p:nvPr>
        </p:nvSpPr>
        <p:spPr/>
        <p:txBody>
          <a:bodyPr/>
          <a:lstStyle/>
          <a:p>
            <a:r>
              <a:rPr lang="en-US" sz="1600" dirty="0">
                <a:hlinkClick r:id="rId3"/>
              </a:rPr>
              <a:t>Click Step 2 </a:t>
            </a:r>
            <a:r>
              <a:rPr lang="en-US" sz="1600" dirty="0"/>
              <a:t>– Create Flow Logs (2 minutes)</a:t>
            </a:r>
          </a:p>
          <a:p>
            <a:pPr lvl="1"/>
            <a:r>
              <a:rPr lang="en-US" dirty="0"/>
              <a:t>Check the “I acknowledge ..” Message</a:t>
            </a:r>
          </a:p>
          <a:p>
            <a:pPr lvl="1"/>
            <a:r>
              <a:rPr lang="en-US" dirty="0"/>
              <a:t>Creates Flow Logs Group</a:t>
            </a:r>
          </a:p>
          <a:p>
            <a:pPr lvl="1"/>
            <a:r>
              <a:rPr lang="en-US" dirty="0"/>
              <a:t>Creates Flow Logs IAM Role</a:t>
            </a:r>
          </a:p>
          <a:p>
            <a:endParaRPr lang="en-US" sz="1600" dirty="0"/>
          </a:p>
        </p:txBody>
      </p:sp>
      <p:sp>
        <p:nvSpPr>
          <p:cNvPr id="6" name="Text Placeholder 5">
            <a:extLst>
              <a:ext uri="{FF2B5EF4-FFF2-40B4-BE49-F238E27FC236}">
                <a16:creationId xmlns:a16="http://schemas.microsoft.com/office/drawing/2014/main" id="{3F8EC1FD-F3D9-8D4B-808F-BDF4941D9D11}"/>
              </a:ext>
            </a:extLst>
          </p:cNvPr>
          <p:cNvSpPr>
            <a:spLocks noGrp="1"/>
          </p:cNvSpPr>
          <p:nvPr>
            <p:ph type="body" idx="13"/>
          </p:nvPr>
        </p:nvSpPr>
        <p:spPr/>
        <p:txBody>
          <a:bodyPr/>
          <a:lstStyle/>
          <a:p>
            <a:r>
              <a:rPr lang="en-US" dirty="0"/>
              <a:t>Use these </a:t>
            </a:r>
            <a:r>
              <a:rPr lang="en-US" dirty="0" err="1"/>
              <a:t>Cloudformation</a:t>
            </a:r>
            <a:r>
              <a:rPr lang="en-US" dirty="0"/>
              <a:t> templates*</a:t>
            </a:r>
          </a:p>
        </p:txBody>
      </p:sp>
      <p:sp>
        <p:nvSpPr>
          <p:cNvPr id="7" name="TextBox 6">
            <a:extLst>
              <a:ext uri="{FF2B5EF4-FFF2-40B4-BE49-F238E27FC236}">
                <a16:creationId xmlns:a16="http://schemas.microsoft.com/office/drawing/2014/main" id="{BA832A83-650F-FA43-9801-43489869D687}"/>
              </a:ext>
            </a:extLst>
          </p:cNvPr>
          <p:cNvSpPr txBox="1"/>
          <p:nvPr/>
        </p:nvSpPr>
        <p:spPr>
          <a:xfrm>
            <a:off x="685800" y="6172200"/>
            <a:ext cx="5723362" cy="184666"/>
          </a:xfrm>
          <a:prstGeom prst="rect">
            <a:avLst/>
          </a:prstGeom>
          <a:noFill/>
        </p:spPr>
        <p:txBody>
          <a:bodyPr wrap="none" lIns="0" tIns="0" rIns="0" bIns="0" rtlCol="0">
            <a:spAutoFit/>
          </a:bodyPr>
          <a:lstStyle/>
          <a:p>
            <a:pPr>
              <a:spcAft>
                <a:spcPts val="600"/>
              </a:spcAft>
            </a:pPr>
            <a:r>
              <a:rPr lang="en-US" sz="1200" kern="100" spc="-30" dirty="0"/>
              <a:t>*Source : https://</a:t>
            </a:r>
            <a:r>
              <a:rPr lang="en-US" sz="1200" kern="100" spc="-30" dirty="0" err="1"/>
              <a:t>templates.cloudonaut.io</a:t>
            </a:r>
            <a:r>
              <a:rPr lang="en-US" sz="1200" kern="100" spc="-30" dirty="0"/>
              <a:t>/</a:t>
            </a:r>
            <a:r>
              <a:rPr lang="en-US" sz="1200" kern="100" spc="-30" dirty="0" err="1"/>
              <a:t>en</a:t>
            </a:r>
            <a:r>
              <a:rPr lang="en-US" sz="1200" kern="100" spc="-30" dirty="0"/>
              <a:t>/v3.2.1/</a:t>
            </a:r>
            <a:r>
              <a:rPr lang="en-US" sz="1200" kern="100" spc="-30" dirty="0" err="1"/>
              <a:t>vpc</a:t>
            </a:r>
            <a:r>
              <a:rPr lang="en-US" sz="1200" kern="100" spc="-30" dirty="0"/>
              <a:t>/#</a:t>
            </a:r>
            <a:r>
              <a:rPr lang="en-US" sz="1200" kern="100" spc="-30" dirty="0" err="1"/>
              <a:t>vpc</a:t>
            </a:r>
            <a:r>
              <a:rPr lang="en-US" sz="1200" kern="100" spc="-30" dirty="0"/>
              <a:t>-flow-logs-to-</a:t>
            </a:r>
            <a:r>
              <a:rPr lang="en-US" sz="1200" kern="100" spc="-30" dirty="0" err="1"/>
              <a:t>cloudwatch</a:t>
            </a:r>
            <a:r>
              <a:rPr lang="en-US" sz="1200" kern="100" spc="-30" dirty="0"/>
              <a:t>-logs</a:t>
            </a:r>
          </a:p>
        </p:txBody>
      </p:sp>
      <p:pic>
        <p:nvPicPr>
          <p:cNvPr id="9" name="Picture 8" descr="A close up of a map&#10;&#10;Description automatically generated">
            <a:extLst>
              <a:ext uri="{FF2B5EF4-FFF2-40B4-BE49-F238E27FC236}">
                <a16:creationId xmlns:a16="http://schemas.microsoft.com/office/drawing/2014/main" id="{13DB9575-3939-404D-A52F-B8A3047B5DB6}"/>
              </a:ext>
            </a:extLst>
          </p:cNvPr>
          <p:cNvPicPr>
            <a:picLocks noChangeAspect="1"/>
          </p:cNvPicPr>
          <p:nvPr/>
        </p:nvPicPr>
        <p:blipFill>
          <a:blip r:embed="rId4"/>
          <a:stretch>
            <a:fillRect/>
          </a:stretch>
        </p:blipFill>
        <p:spPr>
          <a:xfrm>
            <a:off x="1833723" y="3087832"/>
            <a:ext cx="2903607" cy="2881329"/>
          </a:xfrm>
          <a:prstGeom prst="rect">
            <a:avLst/>
          </a:prstGeom>
        </p:spPr>
      </p:pic>
      <p:pic>
        <p:nvPicPr>
          <p:cNvPr id="10" name="Picture 9">
            <a:extLst>
              <a:ext uri="{FF2B5EF4-FFF2-40B4-BE49-F238E27FC236}">
                <a16:creationId xmlns:a16="http://schemas.microsoft.com/office/drawing/2014/main" id="{D93E9327-72FD-7F49-A557-040346D8FBC0}"/>
              </a:ext>
            </a:extLst>
          </p:cNvPr>
          <p:cNvPicPr>
            <a:picLocks noChangeAspect="1"/>
          </p:cNvPicPr>
          <p:nvPr/>
        </p:nvPicPr>
        <p:blipFill>
          <a:blip r:embed="rId5"/>
          <a:stretch>
            <a:fillRect/>
          </a:stretch>
        </p:blipFill>
        <p:spPr>
          <a:xfrm>
            <a:off x="7593173" y="3726951"/>
            <a:ext cx="2765104" cy="1914303"/>
          </a:xfrm>
          <a:prstGeom prst="rect">
            <a:avLst/>
          </a:prstGeom>
        </p:spPr>
      </p:pic>
    </p:spTree>
    <p:extLst>
      <p:ext uri="{BB962C8B-B14F-4D97-AF65-F5344CB8AC3E}">
        <p14:creationId xmlns:p14="http://schemas.microsoft.com/office/powerpoint/2010/main" val="5660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DD6D-F1C0-304C-A9AD-C01A401EA2D4}"/>
              </a:ext>
            </a:extLst>
          </p:cNvPr>
          <p:cNvSpPr>
            <a:spLocks noGrp="1"/>
          </p:cNvSpPr>
          <p:nvPr>
            <p:ph type="title"/>
          </p:nvPr>
        </p:nvSpPr>
        <p:spPr/>
        <p:txBody>
          <a:bodyPr/>
          <a:lstStyle/>
          <a:p>
            <a:r>
              <a:rPr lang="en-US" dirty="0"/>
              <a:t>CloudWatch Log output</a:t>
            </a:r>
          </a:p>
        </p:txBody>
      </p:sp>
      <p:sp>
        <p:nvSpPr>
          <p:cNvPr id="4" name="Text Placeholder 3">
            <a:extLst>
              <a:ext uri="{FF2B5EF4-FFF2-40B4-BE49-F238E27FC236}">
                <a16:creationId xmlns:a16="http://schemas.microsoft.com/office/drawing/2014/main" id="{32C3A1D5-78BE-104F-BAD0-B17E302A828D}"/>
              </a:ext>
            </a:extLst>
          </p:cNvPr>
          <p:cNvSpPr>
            <a:spLocks noGrp="1"/>
          </p:cNvSpPr>
          <p:nvPr>
            <p:ph type="body" idx="13"/>
          </p:nvPr>
        </p:nvSpPr>
        <p:spPr/>
        <p:txBody>
          <a:bodyPr/>
          <a:lstStyle/>
          <a:p>
            <a:r>
              <a:rPr lang="en-US" dirty="0"/>
              <a:t>Copy the </a:t>
            </a:r>
            <a:r>
              <a:rPr lang="en-US" dirty="0" err="1"/>
              <a:t>LogGroupName</a:t>
            </a:r>
            <a:r>
              <a:rPr lang="en-US" dirty="0"/>
              <a:t> for Grand Central</a:t>
            </a:r>
          </a:p>
        </p:txBody>
      </p:sp>
      <p:pic>
        <p:nvPicPr>
          <p:cNvPr id="5" name="Content Placeholder 4" descr="A screenshot of a cell phone&#10;&#10;Description automatically generated">
            <a:extLst>
              <a:ext uri="{FF2B5EF4-FFF2-40B4-BE49-F238E27FC236}">
                <a16:creationId xmlns:a16="http://schemas.microsoft.com/office/drawing/2014/main" id="{475A3E37-F0A1-A84D-B9FB-98216FD53E0A}"/>
              </a:ext>
            </a:extLst>
          </p:cNvPr>
          <p:cNvPicPr>
            <a:picLocks noGrp="1" noChangeAspect="1"/>
          </p:cNvPicPr>
          <p:nvPr>
            <p:ph idx="1"/>
          </p:nvPr>
        </p:nvPicPr>
        <p:blipFill>
          <a:blip r:embed="rId2"/>
          <a:stretch>
            <a:fillRect/>
          </a:stretch>
        </p:blipFill>
        <p:spPr>
          <a:xfrm>
            <a:off x="1662112" y="3025775"/>
            <a:ext cx="8864600" cy="2489200"/>
          </a:xfrm>
          <a:prstGeom prst="rect">
            <a:avLst/>
          </a:prstGeom>
        </p:spPr>
      </p:pic>
      <p:sp>
        <p:nvSpPr>
          <p:cNvPr id="6" name="Down Arrow 5">
            <a:extLst>
              <a:ext uri="{FF2B5EF4-FFF2-40B4-BE49-F238E27FC236}">
                <a16:creationId xmlns:a16="http://schemas.microsoft.com/office/drawing/2014/main" id="{588E96D0-A51A-1C47-BBF4-E63444BC9B41}"/>
              </a:ext>
            </a:extLst>
          </p:cNvPr>
          <p:cNvSpPr/>
          <p:nvPr/>
        </p:nvSpPr>
        <p:spPr>
          <a:xfrm>
            <a:off x="3359650" y="2612169"/>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7" name="Down Arrow 6">
            <a:extLst>
              <a:ext uri="{FF2B5EF4-FFF2-40B4-BE49-F238E27FC236}">
                <a16:creationId xmlns:a16="http://schemas.microsoft.com/office/drawing/2014/main" id="{0938C872-FB07-4546-907B-5266B2F67CEA}"/>
              </a:ext>
            </a:extLst>
          </p:cNvPr>
          <p:cNvSpPr/>
          <p:nvPr/>
        </p:nvSpPr>
        <p:spPr>
          <a:xfrm rot="16200000">
            <a:off x="1087349" y="4665288"/>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8518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a:xfrm>
            <a:off x="685799" y="2034803"/>
            <a:ext cx="5263179" cy="3803904"/>
          </a:xfrm>
        </p:spPr>
        <p:txBody>
          <a:bodyPr/>
          <a:lstStyle/>
          <a:p>
            <a:r>
              <a:rPr lang="en-US" dirty="0"/>
              <a:t>Deploy Name – No spaces or special characters (e.g. </a:t>
            </a:r>
            <a:r>
              <a:rPr lang="en-US" dirty="0" err="1"/>
              <a:t>grandcentralVPCFlowlogs</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AWS VPC Flow logs</a:t>
            </a:r>
          </a:p>
          <a:p>
            <a:r>
              <a:rPr lang="en-US" dirty="0"/>
              <a:t>CloudWatch Log Group : The name of the log group created earlier, e.g. </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7111513" y="2368550"/>
            <a:ext cx="3728423"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4 of 4</a:t>
            </a:r>
          </a:p>
        </p:txBody>
      </p:sp>
    </p:spTree>
    <p:extLst>
      <p:ext uri="{BB962C8B-B14F-4D97-AF65-F5344CB8AC3E}">
        <p14:creationId xmlns:p14="http://schemas.microsoft.com/office/powerpoint/2010/main" val="7461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E52-D088-B846-A7C6-5CB180F31BA0}"/>
              </a:ext>
            </a:extLst>
          </p:cNvPr>
          <p:cNvSpPr>
            <a:spLocks noGrp="1"/>
          </p:cNvSpPr>
          <p:nvPr>
            <p:ph type="title"/>
          </p:nvPr>
        </p:nvSpPr>
        <p:spPr>
          <a:xfrm>
            <a:off x="685800" y="2492483"/>
            <a:ext cx="5067299" cy="1477328"/>
          </a:xfrm>
        </p:spPr>
        <p:txBody>
          <a:bodyPr/>
          <a:lstStyle/>
          <a:p>
            <a:r>
              <a:rPr lang="en-US" dirty="0"/>
              <a:t>Delete Deployments</a:t>
            </a:r>
          </a:p>
        </p:txBody>
      </p:sp>
      <p:sp>
        <p:nvSpPr>
          <p:cNvPr id="3" name="Text Placeholder 2">
            <a:extLst>
              <a:ext uri="{FF2B5EF4-FFF2-40B4-BE49-F238E27FC236}">
                <a16:creationId xmlns:a16="http://schemas.microsoft.com/office/drawing/2014/main" id="{01109787-3DCE-A74C-A92F-CC22BFA074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80804C9-0DEC-0449-B5DA-27D71B91781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834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72A2-98BE-9F4B-BE64-4A09752CCC42}"/>
              </a:ext>
            </a:extLst>
          </p:cNvPr>
          <p:cNvSpPr>
            <a:spLocks noGrp="1"/>
          </p:cNvSpPr>
          <p:nvPr>
            <p:ph type="title"/>
          </p:nvPr>
        </p:nvSpPr>
        <p:spPr/>
        <p:txBody>
          <a:bodyPr/>
          <a:lstStyle/>
          <a:p>
            <a:r>
              <a:rPr lang="en-US" dirty="0"/>
              <a:t>Delete Deployments</a:t>
            </a:r>
          </a:p>
        </p:txBody>
      </p:sp>
      <p:pic>
        <p:nvPicPr>
          <p:cNvPr id="6" name="Content Placeholder 5" descr="A screenshot of a social media post&#10;&#10;Description automatically generated">
            <a:extLst>
              <a:ext uri="{FF2B5EF4-FFF2-40B4-BE49-F238E27FC236}">
                <a16:creationId xmlns:a16="http://schemas.microsoft.com/office/drawing/2014/main" id="{9079B996-5B67-494D-9B12-40E7884B7DDA}"/>
              </a:ext>
            </a:extLst>
          </p:cNvPr>
          <p:cNvPicPr>
            <a:picLocks noGrp="1" noChangeAspect="1"/>
          </p:cNvPicPr>
          <p:nvPr>
            <p:ph idx="1"/>
          </p:nvPr>
        </p:nvPicPr>
        <p:blipFill>
          <a:blip r:embed="rId2"/>
          <a:stretch>
            <a:fillRect/>
          </a:stretch>
        </p:blipFill>
        <p:spPr>
          <a:xfrm>
            <a:off x="1093317" y="2368550"/>
            <a:ext cx="10002190" cy="3803650"/>
          </a:xfrm>
        </p:spPr>
      </p:pic>
      <p:sp>
        <p:nvSpPr>
          <p:cNvPr id="4" name="Text Placeholder 3">
            <a:extLst>
              <a:ext uri="{FF2B5EF4-FFF2-40B4-BE49-F238E27FC236}">
                <a16:creationId xmlns:a16="http://schemas.microsoft.com/office/drawing/2014/main" id="{A2663894-9C43-5848-A202-B3C717DB421A}"/>
              </a:ext>
            </a:extLst>
          </p:cNvPr>
          <p:cNvSpPr>
            <a:spLocks noGrp="1"/>
          </p:cNvSpPr>
          <p:nvPr>
            <p:ph type="body" idx="13"/>
          </p:nvPr>
        </p:nvSpPr>
        <p:spPr/>
        <p:txBody>
          <a:bodyPr/>
          <a:lstStyle/>
          <a:p>
            <a:r>
              <a:rPr lang="en-US" dirty="0"/>
              <a:t>Don’t forget to remove your deployment</a:t>
            </a:r>
          </a:p>
        </p:txBody>
      </p:sp>
      <p:sp>
        <p:nvSpPr>
          <p:cNvPr id="7" name="Frame 6">
            <a:extLst>
              <a:ext uri="{FF2B5EF4-FFF2-40B4-BE49-F238E27FC236}">
                <a16:creationId xmlns:a16="http://schemas.microsoft.com/office/drawing/2014/main" id="{AB839B99-52AC-2745-BD46-3F9F50A19D4A}"/>
              </a:ext>
            </a:extLst>
          </p:cNvPr>
          <p:cNvSpPr/>
          <p:nvPr/>
        </p:nvSpPr>
        <p:spPr>
          <a:xfrm>
            <a:off x="1093317" y="3325210"/>
            <a:ext cx="241497" cy="20757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TextBox 7">
            <a:extLst>
              <a:ext uri="{FF2B5EF4-FFF2-40B4-BE49-F238E27FC236}">
                <a16:creationId xmlns:a16="http://schemas.microsoft.com/office/drawing/2014/main" id="{B437479F-581A-E34B-A10F-6DBBC63421E6}"/>
              </a:ext>
            </a:extLst>
          </p:cNvPr>
          <p:cNvSpPr txBox="1"/>
          <p:nvPr/>
        </p:nvSpPr>
        <p:spPr>
          <a:xfrm>
            <a:off x="319454" y="3167389"/>
            <a:ext cx="459421" cy="523220"/>
          </a:xfrm>
          <a:prstGeom prst="rect">
            <a:avLst/>
          </a:prstGeom>
          <a:noFill/>
        </p:spPr>
        <p:txBody>
          <a:bodyPr wrap="none" lIns="0" tIns="0" rIns="0" bIns="0" rtlCol="0">
            <a:spAutoFit/>
          </a:bodyPr>
          <a:lstStyle/>
          <a:p>
            <a:pPr algn="l">
              <a:spcAft>
                <a:spcPts val="600"/>
              </a:spcAft>
            </a:pPr>
            <a:r>
              <a:rPr lang="en-US" sz="800" kern="100" spc="-30" dirty="0"/>
              <a:t>Click Here </a:t>
            </a:r>
          </a:p>
          <a:p>
            <a:pPr algn="l">
              <a:spcAft>
                <a:spcPts val="600"/>
              </a:spcAft>
            </a:pPr>
            <a:r>
              <a:rPr lang="en-US" sz="800" kern="100" spc="-30" dirty="0"/>
              <a:t>to expand </a:t>
            </a:r>
          </a:p>
          <a:p>
            <a:pPr algn="l">
              <a:spcAft>
                <a:spcPts val="600"/>
              </a:spcAft>
            </a:pPr>
            <a:r>
              <a:rPr lang="en-US" sz="800" kern="100" spc="-30" dirty="0"/>
              <a:t>Account</a:t>
            </a:r>
          </a:p>
        </p:txBody>
      </p:sp>
      <p:sp>
        <p:nvSpPr>
          <p:cNvPr id="9" name="Right Arrow 8">
            <a:extLst>
              <a:ext uri="{FF2B5EF4-FFF2-40B4-BE49-F238E27FC236}">
                <a16:creationId xmlns:a16="http://schemas.microsoft.com/office/drawing/2014/main" id="{EE9CE256-3526-1C49-A2AA-344B6910097E}"/>
              </a:ext>
            </a:extLst>
          </p:cNvPr>
          <p:cNvSpPr/>
          <p:nvPr/>
        </p:nvSpPr>
        <p:spPr>
          <a:xfrm>
            <a:off x="768365" y="3397469"/>
            <a:ext cx="314442" cy="103790"/>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0" name="Frame 9">
            <a:extLst>
              <a:ext uri="{FF2B5EF4-FFF2-40B4-BE49-F238E27FC236}">
                <a16:creationId xmlns:a16="http://schemas.microsoft.com/office/drawing/2014/main" id="{B89F7716-8A35-AC49-A4D5-5CAA5CB3BFF2}"/>
              </a:ext>
            </a:extLst>
          </p:cNvPr>
          <p:cNvSpPr/>
          <p:nvPr/>
        </p:nvSpPr>
        <p:spPr>
          <a:xfrm>
            <a:off x="9685524" y="5057609"/>
            <a:ext cx="1318807" cy="691550"/>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1" name="TextBox 10">
            <a:extLst>
              <a:ext uri="{FF2B5EF4-FFF2-40B4-BE49-F238E27FC236}">
                <a16:creationId xmlns:a16="http://schemas.microsoft.com/office/drawing/2014/main" id="{746B0C39-5811-5648-8017-E17F3391E087}"/>
              </a:ext>
            </a:extLst>
          </p:cNvPr>
          <p:cNvSpPr txBox="1"/>
          <p:nvPr/>
        </p:nvSpPr>
        <p:spPr>
          <a:xfrm>
            <a:off x="9430413" y="5776013"/>
            <a:ext cx="1829027" cy="123111"/>
          </a:xfrm>
          <a:prstGeom prst="rect">
            <a:avLst/>
          </a:prstGeom>
          <a:noFill/>
        </p:spPr>
        <p:txBody>
          <a:bodyPr wrap="none" lIns="0" tIns="0" rIns="0" bIns="0" rtlCol="0">
            <a:spAutoFit/>
          </a:bodyPr>
          <a:lstStyle/>
          <a:p>
            <a:pPr algn="l">
              <a:spcAft>
                <a:spcPts val="600"/>
              </a:spcAft>
            </a:pPr>
            <a:r>
              <a:rPr lang="en-US" sz="800" kern="100" spc="-30" dirty="0"/>
              <a:t>Click here and select Delete data collection.</a:t>
            </a:r>
          </a:p>
        </p:txBody>
      </p:sp>
    </p:spTree>
    <p:extLst>
      <p:ext uri="{BB962C8B-B14F-4D97-AF65-F5344CB8AC3E}">
        <p14:creationId xmlns:p14="http://schemas.microsoft.com/office/powerpoint/2010/main" val="24187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8B0-A49C-E442-9002-5852579C44D1}"/>
              </a:ext>
            </a:extLst>
          </p:cNvPr>
          <p:cNvSpPr>
            <a:spLocks noGrp="1"/>
          </p:cNvSpPr>
          <p:nvPr>
            <p:ph type="title"/>
          </p:nvPr>
        </p:nvSpPr>
        <p:spPr/>
        <p:txBody>
          <a:bodyPr/>
          <a:lstStyle/>
          <a:p>
            <a:r>
              <a:rPr lang="en-US" dirty="0"/>
              <a:t>Burn Down</a:t>
            </a:r>
          </a:p>
        </p:txBody>
      </p:sp>
      <p:pic>
        <p:nvPicPr>
          <p:cNvPr id="8" name="Content Placeholder 7" descr="A screenshot of a cell phone&#10;&#10;Description automatically generated">
            <a:extLst>
              <a:ext uri="{FF2B5EF4-FFF2-40B4-BE49-F238E27FC236}">
                <a16:creationId xmlns:a16="http://schemas.microsoft.com/office/drawing/2014/main" id="{151D1FAA-21EA-964C-A5D5-43EA4141C009}"/>
              </a:ext>
            </a:extLst>
          </p:cNvPr>
          <p:cNvPicPr>
            <a:picLocks noGrp="1" noChangeAspect="1"/>
          </p:cNvPicPr>
          <p:nvPr>
            <p:ph idx="1"/>
          </p:nvPr>
        </p:nvPicPr>
        <p:blipFill>
          <a:blip r:embed="rId2"/>
          <a:stretch>
            <a:fillRect/>
          </a:stretch>
        </p:blipFill>
        <p:spPr>
          <a:xfrm>
            <a:off x="685800" y="3677624"/>
            <a:ext cx="5060950" cy="1185501"/>
          </a:xfrm>
        </p:spPr>
      </p:pic>
      <p:pic>
        <p:nvPicPr>
          <p:cNvPr id="10" name="Content Placeholder 9" descr="A screenshot of a cell phone&#10;&#10;Description automatically generated">
            <a:extLst>
              <a:ext uri="{FF2B5EF4-FFF2-40B4-BE49-F238E27FC236}">
                <a16:creationId xmlns:a16="http://schemas.microsoft.com/office/drawing/2014/main" id="{30A5A66A-F7CA-D148-A8E2-15A3B8B23B8D}"/>
              </a:ext>
            </a:extLst>
          </p:cNvPr>
          <p:cNvPicPr>
            <a:picLocks noGrp="1" noChangeAspect="1"/>
          </p:cNvPicPr>
          <p:nvPr>
            <p:ph idx="14"/>
          </p:nvPr>
        </p:nvPicPr>
        <p:blipFill>
          <a:blip r:embed="rId3"/>
          <a:stretch>
            <a:fillRect/>
          </a:stretch>
        </p:blipFill>
        <p:spPr>
          <a:xfrm>
            <a:off x="6445250" y="3693548"/>
            <a:ext cx="5060950" cy="948173"/>
          </a:xfrm>
        </p:spPr>
      </p:pic>
      <p:sp>
        <p:nvSpPr>
          <p:cNvPr id="4" name="Text Placeholder 3">
            <a:extLst>
              <a:ext uri="{FF2B5EF4-FFF2-40B4-BE49-F238E27FC236}">
                <a16:creationId xmlns:a16="http://schemas.microsoft.com/office/drawing/2014/main" id="{9427EFD7-5337-CB49-91ED-6C6E98168634}"/>
              </a:ext>
            </a:extLst>
          </p:cNvPr>
          <p:cNvSpPr>
            <a:spLocks noGrp="1"/>
          </p:cNvSpPr>
          <p:nvPr>
            <p:ph type="body" idx="13"/>
          </p:nvPr>
        </p:nvSpPr>
        <p:spPr/>
        <p:txBody>
          <a:bodyPr/>
          <a:lstStyle/>
          <a:p>
            <a:r>
              <a:rPr lang="en-US" dirty="0"/>
              <a:t>Here is how to burn down your VPC</a:t>
            </a:r>
          </a:p>
        </p:txBody>
      </p:sp>
      <p:sp>
        <p:nvSpPr>
          <p:cNvPr id="11" name="TextBox 10">
            <a:extLst>
              <a:ext uri="{FF2B5EF4-FFF2-40B4-BE49-F238E27FC236}">
                <a16:creationId xmlns:a16="http://schemas.microsoft.com/office/drawing/2014/main" id="{55316441-D930-0443-9572-9572CFE32FAF}"/>
              </a:ext>
            </a:extLst>
          </p:cNvPr>
          <p:cNvSpPr txBox="1"/>
          <p:nvPr/>
        </p:nvSpPr>
        <p:spPr>
          <a:xfrm>
            <a:off x="867850" y="2496483"/>
            <a:ext cx="4878900" cy="338554"/>
          </a:xfrm>
          <a:prstGeom prst="rect">
            <a:avLst/>
          </a:prstGeom>
          <a:noFill/>
        </p:spPr>
        <p:txBody>
          <a:bodyPr wrap="none" lIns="0" tIns="0" rIns="0" bIns="0" rtlCol="0">
            <a:spAutoFit/>
          </a:bodyPr>
          <a:lstStyle/>
          <a:p>
            <a:pPr algn="l">
              <a:spcAft>
                <a:spcPts val="600"/>
              </a:spcAft>
            </a:pPr>
            <a:r>
              <a:rPr lang="en-US" sz="2200" kern="100" spc="-30" dirty="0"/>
              <a:t>Click Delete to your </a:t>
            </a:r>
            <a:r>
              <a:rPr lang="en-US" sz="2200" kern="100" spc="-30" dirty="0" err="1"/>
              <a:t>vpc</a:t>
            </a:r>
            <a:r>
              <a:rPr lang="en-US" sz="2200" kern="100" spc="-30" dirty="0"/>
              <a:t>-flow-logs Stack </a:t>
            </a:r>
          </a:p>
        </p:txBody>
      </p:sp>
      <p:sp>
        <p:nvSpPr>
          <p:cNvPr id="12" name="Down Arrow 11">
            <a:extLst>
              <a:ext uri="{FF2B5EF4-FFF2-40B4-BE49-F238E27FC236}">
                <a16:creationId xmlns:a16="http://schemas.microsoft.com/office/drawing/2014/main" id="{37987B43-433A-4549-9EA2-D6666A94C909}"/>
              </a:ext>
            </a:extLst>
          </p:cNvPr>
          <p:cNvSpPr/>
          <p:nvPr/>
        </p:nvSpPr>
        <p:spPr>
          <a:xfrm>
            <a:off x="415075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3" name="TextBox 12">
            <a:extLst>
              <a:ext uri="{FF2B5EF4-FFF2-40B4-BE49-F238E27FC236}">
                <a16:creationId xmlns:a16="http://schemas.microsoft.com/office/drawing/2014/main" id="{9FBFA0BC-EC22-ED40-B44A-4680B9F0B375}"/>
              </a:ext>
            </a:extLst>
          </p:cNvPr>
          <p:cNvSpPr txBox="1"/>
          <p:nvPr/>
        </p:nvSpPr>
        <p:spPr>
          <a:xfrm>
            <a:off x="6536275" y="2496483"/>
            <a:ext cx="4917052" cy="338554"/>
          </a:xfrm>
          <a:prstGeom prst="rect">
            <a:avLst/>
          </a:prstGeom>
          <a:noFill/>
        </p:spPr>
        <p:txBody>
          <a:bodyPr wrap="none" lIns="0" tIns="0" rIns="0" bIns="0" rtlCol="0">
            <a:spAutoFit/>
          </a:bodyPr>
          <a:lstStyle/>
          <a:p>
            <a:pPr algn="l">
              <a:spcAft>
                <a:spcPts val="600"/>
              </a:spcAft>
            </a:pPr>
            <a:r>
              <a:rPr lang="en-US" sz="2200" kern="100" spc="-30" dirty="0"/>
              <a:t>Click Delete to your VPC-Create-Stack </a:t>
            </a:r>
          </a:p>
        </p:txBody>
      </p:sp>
      <p:sp>
        <p:nvSpPr>
          <p:cNvPr id="14" name="Down Arrow 13">
            <a:extLst>
              <a:ext uri="{FF2B5EF4-FFF2-40B4-BE49-F238E27FC236}">
                <a16:creationId xmlns:a16="http://schemas.microsoft.com/office/drawing/2014/main" id="{12CEBAD1-F951-AD47-968E-B6A8C2245E37}"/>
              </a:ext>
            </a:extLst>
          </p:cNvPr>
          <p:cNvSpPr/>
          <p:nvPr/>
        </p:nvSpPr>
        <p:spPr>
          <a:xfrm>
            <a:off x="991284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10921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C77F-2C70-6B4F-AD97-0D537D7209E7}"/>
              </a:ext>
            </a:extLst>
          </p:cNvPr>
          <p:cNvSpPr>
            <a:spLocks noGrp="1"/>
          </p:cNvSpPr>
          <p:nvPr>
            <p:ph type="title"/>
          </p:nvPr>
        </p:nvSpPr>
        <p:spPr>
          <a:xfrm>
            <a:off x="685800" y="2492483"/>
            <a:ext cx="5067299" cy="1477328"/>
          </a:xfrm>
        </p:spPr>
        <p:txBody>
          <a:bodyPr/>
          <a:lstStyle/>
          <a:p>
            <a:r>
              <a:rPr lang="en-US" dirty="0"/>
              <a:t>Splunk HEC Setup</a:t>
            </a:r>
          </a:p>
        </p:txBody>
      </p:sp>
      <p:sp>
        <p:nvSpPr>
          <p:cNvPr id="3" name="Text Placeholder 2">
            <a:extLst>
              <a:ext uri="{FF2B5EF4-FFF2-40B4-BE49-F238E27FC236}">
                <a16:creationId xmlns:a16="http://schemas.microsoft.com/office/drawing/2014/main" id="{8C06DD99-DDE3-1848-B847-9891EE0AA10F}"/>
              </a:ext>
            </a:extLst>
          </p:cNvPr>
          <p:cNvSpPr>
            <a:spLocks noGrp="1"/>
          </p:cNvSpPr>
          <p:nvPr>
            <p:ph type="body" idx="1"/>
          </p:nvPr>
        </p:nvSpPr>
        <p:spPr/>
        <p:txBody>
          <a:bodyPr/>
          <a:lstStyle/>
          <a:p>
            <a:r>
              <a:rPr lang="en-US" dirty="0"/>
              <a:t>Adding HEC Endpoints</a:t>
            </a:r>
          </a:p>
        </p:txBody>
      </p:sp>
      <p:sp>
        <p:nvSpPr>
          <p:cNvPr id="4" name="Text Placeholder 3">
            <a:extLst>
              <a:ext uri="{FF2B5EF4-FFF2-40B4-BE49-F238E27FC236}">
                <a16:creationId xmlns:a16="http://schemas.microsoft.com/office/drawing/2014/main" id="{DFE81AAC-3094-E047-BA9B-6C489B2DDDB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01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dirty="0"/>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9646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14157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6896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984885"/>
          </a:xfrm>
          <a:prstGeom prst="rect">
            <a:avLst/>
          </a:prstGeom>
          <a:noFill/>
        </p:spPr>
        <p:txBody>
          <a:bodyPr wrap="square" lIns="0" tIns="0" rIns="0" bIns="0" rtlCol="0">
            <a:spAutoFit/>
          </a:bodyPr>
          <a:lstStyle/>
          <a:p>
            <a:pPr algn="ctr"/>
            <a:r>
              <a:rPr lang="en-US" sz="3200" dirty="0"/>
              <a:t>Click on “Set Up Permissions”</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5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6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Create Policy</a:t>
            </a:r>
          </a:p>
          <a:p>
            <a:r>
              <a:rPr lang="en-US" dirty="0"/>
              <a:t>Go to IAM</a:t>
            </a:r>
          </a:p>
          <a:p>
            <a:r>
              <a:rPr lang="en-US" dirty="0"/>
              <a:t>Click on Policies</a:t>
            </a:r>
          </a:p>
          <a:p>
            <a:r>
              <a:rPr lang="en-US" dirty="0"/>
              <a:t>Click Create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IAM -&gt; Create Policy</a:t>
            </a:r>
          </a:p>
        </p:txBody>
      </p:sp>
      <p:pic>
        <p:nvPicPr>
          <p:cNvPr id="14" name="Picture 13" descr="A screenshot of a cell phone&#10;&#10;Description automatically generated">
            <a:extLst>
              <a:ext uri="{FF2B5EF4-FFF2-40B4-BE49-F238E27FC236}">
                <a16:creationId xmlns:a16="http://schemas.microsoft.com/office/drawing/2014/main" id="{FCF7BC47-A26C-0A40-A9C4-CD40EF25EB10}"/>
              </a:ext>
            </a:extLst>
          </p:cNvPr>
          <p:cNvPicPr>
            <a:picLocks noChangeAspect="1"/>
          </p:cNvPicPr>
          <p:nvPr/>
        </p:nvPicPr>
        <p:blipFill>
          <a:blip r:embed="rId2"/>
          <a:stretch>
            <a:fillRect/>
          </a:stretch>
        </p:blipFill>
        <p:spPr>
          <a:xfrm>
            <a:off x="4248150" y="2127250"/>
            <a:ext cx="3695700" cy="2603500"/>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flipV="1">
            <a:off x="3188262" y="2532888"/>
            <a:ext cx="2907738" cy="186108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Click on the JSON tab</a:t>
            </a:r>
          </a:p>
          <a:p>
            <a:r>
              <a:rPr lang="en-US" dirty="0"/>
              <a:t>Clear out all the existing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248150" y="2038378"/>
            <a:ext cx="6111206" cy="1993354"/>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a:off x="3382471" y="2557083"/>
            <a:ext cx="1853076" cy="256779"/>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Copy the policy from here</a:t>
            </a:r>
          </a:p>
          <a:p>
            <a:r>
              <a:rPr lang="en-US" dirty="0"/>
              <a:t>Paste the policy </a:t>
            </a:r>
            <a:r>
              <a:rPr lang="en-US" dirty="0">
                <a:hlinkClick r:id="rId2"/>
              </a:rPr>
              <a:t>here</a:t>
            </a:r>
            <a:endParaRPr lang="en-US" dirty="0"/>
          </a:p>
          <a:p>
            <a:endParaRPr lang="en-US" dirty="0"/>
          </a:p>
          <a:p>
            <a:endParaRPr lang="en-US" dirty="0"/>
          </a:p>
          <a:p>
            <a:endParaRPr lang="en-US" dirty="0"/>
          </a:p>
          <a:p>
            <a:endParaRPr lang="en-US" dirty="0"/>
          </a:p>
          <a:p>
            <a:r>
              <a:rPr lang="en-US" dirty="0"/>
              <a:t>Click Review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3"/>
          <a:srcRect/>
          <a:stretch/>
        </p:blipFill>
        <p:spPr>
          <a:xfrm>
            <a:off x="4474895" y="2000164"/>
            <a:ext cx="4442528"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1850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888537" y="2477099"/>
            <a:ext cx="329857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CloudTrail</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aws:cloudtrail</a:t>
            </a:r>
            <a:endParaRPr lang="en-US" dirty="0"/>
          </a:p>
          <a:p>
            <a:pPr lvl="1"/>
            <a:r>
              <a:rPr lang="en-US" dirty="0"/>
              <a:t>App Context = Splunk App for AWS</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CloudTrail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09408"/>
          </a:xfrm>
          <a:prstGeom prst="rect">
            <a:avLst/>
          </a:prstGeom>
        </p:spPr>
      </p:pic>
    </p:spTree>
    <p:extLst>
      <p:ext uri="{BB962C8B-B14F-4D97-AF65-F5344CB8AC3E}">
        <p14:creationId xmlns:p14="http://schemas.microsoft.com/office/powerpoint/2010/main" val="1917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Create User : </a:t>
            </a:r>
            <a:r>
              <a:rPr lang="en-US" dirty="0" err="1"/>
              <a:t>grand_central_deploy</a:t>
            </a:r>
            <a:endParaRPr lang="en-US" dirty="0"/>
          </a:p>
          <a:p>
            <a:r>
              <a:rPr lang="en-US" dirty="0"/>
              <a:t>Programmatic access checked</a:t>
            </a:r>
          </a:p>
          <a:p>
            <a:endParaRPr lang="en-US" dirty="0"/>
          </a:p>
          <a:p>
            <a:endParaRPr lang="en-US" dirty="0"/>
          </a:p>
          <a:p>
            <a:endParaRPr lang="en-US" dirty="0"/>
          </a:p>
          <a:p>
            <a:endParaRPr lang="en-US" dirty="0"/>
          </a:p>
          <a:p>
            <a:r>
              <a:rPr lang="en-US" dirty="0"/>
              <a:t>Click Next : Permissions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User</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5533" y="2000164"/>
            <a:ext cx="3581252"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4403827" y="3187720"/>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2405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Select Attach policies directly</a:t>
            </a:r>
          </a:p>
          <a:p>
            <a:r>
              <a:rPr lang="en-US" dirty="0"/>
              <a:t>Search for “</a:t>
            </a:r>
            <a:r>
              <a:rPr lang="en-US" dirty="0" err="1"/>
              <a:t>Grand_Central</a:t>
            </a:r>
            <a:r>
              <a:rPr lang="en-US" dirty="0"/>
              <a:t>…” policy</a:t>
            </a:r>
          </a:p>
          <a:p>
            <a:r>
              <a:rPr lang="en-US" dirty="0"/>
              <a:t>Click the check box</a:t>
            </a:r>
          </a:p>
          <a:p>
            <a:endParaRPr lang="en-US" dirty="0"/>
          </a:p>
          <a:p>
            <a:endParaRPr lang="en-US" dirty="0"/>
          </a:p>
          <a:p>
            <a:endParaRPr lang="en-US" dirty="0"/>
          </a:p>
          <a:p>
            <a:endParaRPr lang="en-US" dirty="0"/>
          </a:p>
          <a:p>
            <a:r>
              <a:rPr lang="en-US" dirty="0"/>
              <a:t>Click Next : Tags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Set Permissions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00164"/>
            <a:ext cx="3575625"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flipV="1">
            <a:off x="4908346" y="3035808"/>
            <a:ext cx="642062" cy="15191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flipV="1">
            <a:off x="2540899" y="6477765"/>
            <a:ext cx="5606405" cy="188945"/>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4407408"/>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cxnSp>
        <p:nvCxnSpPr>
          <p:cNvPr id="12" name="Straight Arrow Connector 11">
            <a:extLst>
              <a:ext uri="{FF2B5EF4-FFF2-40B4-BE49-F238E27FC236}">
                <a16:creationId xmlns:a16="http://schemas.microsoft.com/office/drawing/2014/main" id="{2E5F294F-BFE4-194A-BBF9-7032FC584B16}"/>
              </a:ext>
            </a:extLst>
          </p:cNvPr>
          <p:cNvCxnSpPr>
            <a:cxnSpLocks/>
          </p:cNvCxnSpPr>
          <p:nvPr/>
        </p:nvCxnSpPr>
        <p:spPr>
          <a:xfrm flipV="1">
            <a:off x="2930194" y="3346704"/>
            <a:ext cx="2036556" cy="45976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Skip adding tags</a:t>
            </a:r>
          </a:p>
          <a:p>
            <a:endParaRPr lang="en-US" dirty="0"/>
          </a:p>
          <a:p>
            <a:endParaRPr lang="en-US" dirty="0"/>
          </a:p>
          <a:p>
            <a:endParaRPr lang="en-US" dirty="0"/>
          </a:p>
          <a:p>
            <a:endParaRPr lang="en-US" dirty="0"/>
          </a:p>
          <a:p>
            <a:r>
              <a:rPr lang="en-US" dirty="0"/>
              <a:t>Click Next : Review </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Skip Tags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24639"/>
            <a:ext cx="3575625" cy="4491216"/>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2930194" y="5541264"/>
            <a:ext cx="5217110" cy="93650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320607" y="3187720"/>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069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Click Download .csv</a:t>
            </a:r>
          </a:p>
          <a:p>
            <a:endParaRPr lang="en-US" dirty="0"/>
          </a:p>
          <a:p>
            <a:pPr>
              <a:buNone/>
            </a:pPr>
            <a:r>
              <a:rPr lang="en-US" dirty="0"/>
              <a:t>Save the </a:t>
            </a:r>
            <a:r>
              <a:rPr lang="en-US" dirty="0" err="1"/>
              <a:t>credentials.csv</a:t>
            </a: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Review </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899202" y="1733299"/>
            <a:ext cx="6177883" cy="2805179"/>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17520" y="2606040"/>
            <a:ext cx="2093976" cy="104241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3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81732" y="2477099"/>
            <a:ext cx="311218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Config</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aws:config:notification</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Config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27167"/>
          </a:xfrm>
          <a:prstGeom prst="rect">
            <a:avLst/>
          </a:prstGeom>
        </p:spPr>
      </p:pic>
    </p:spTree>
    <p:extLst>
      <p:ext uri="{BB962C8B-B14F-4D97-AF65-F5344CB8AC3E}">
        <p14:creationId xmlns:p14="http://schemas.microsoft.com/office/powerpoint/2010/main" val="48267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18411" y="2477099"/>
            <a:ext cx="3238829"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a:t>
            </a:r>
            <a:r>
              <a:rPr lang="en-US" dirty="0" err="1"/>
              <a:t>VPCFlowlogs</a:t>
            </a:r>
            <a:endParaRPr lang="en-US" dirty="0"/>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aws:cloudwatchlogs:vpcflow</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a:t>
            </a:r>
            <a:r>
              <a:rPr lang="en-US" dirty="0" err="1"/>
              <a:t>VPCFlowLogs</a:t>
            </a:r>
            <a:r>
              <a:rPr lang="en-US" dirty="0"/>
              <a:t>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10085"/>
          </a:xfrm>
          <a:prstGeom prst="rect">
            <a:avLst/>
          </a:prstGeom>
        </p:spPr>
      </p:pic>
    </p:spTree>
    <p:extLst>
      <p:ext uri="{BB962C8B-B14F-4D97-AF65-F5344CB8AC3E}">
        <p14:creationId xmlns:p14="http://schemas.microsoft.com/office/powerpoint/2010/main" val="3886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B881-3717-9345-A734-7F8B08473609}"/>
              </a:ext>
            </a:extLst>
          </p:cNvPr>
          <p:cNvSpPr>
            <a:spLocks noGrp="1"/>
          </p:cNvSpPr>
          <p:nvPr>
            <p:ph type="title"/>
          </p:nvPr>
        </p:nvSpPr>
        <p:spPr>
          <a:xfrm>
            <a:off x="685800" y="2492483"/>
            <a:ext cx="5067299" cy="1477328"/>
          </a:xfrm>
        </p:spPr>
        <p:txBody>
          <a:bodyPr/>
          <a:lstStyle/>
          <a:p>
            <a:r>
              <a:rPr lang="en-US" dirty="0"/>
              <a:t>Create AWS Account</a:t>
            </a:r>
          </a:p>
        </p:txBody>
      </p:sp>
      <p:sp>
        <p:nvSpPr>
          <p:cNvPr id="3" name="Text Placeholder 2">
            <a:extLst>
              <a:ext uri="{FF2B5EF4-FFF2-40B4-BE49-F238E27FC236}">
                <a16:creationId xmlns:a16="http://schemas.microsoft.com/office/drawing/2014/main" id="{E932BC2F-8DFF-ED4A-978C-CAC8824B4EE1}"/>
              </a:ext>
            </a:extLst>
          </p:cNvPr>
          <p:cNvSpPr>
            <a:spLocks noGrp="1"/>
          </p:cNvSpPr>
          <p:nvPr>
            <p:ph type="body" idx="1"/>
          </p:nvPr>
        </p:nvSpPr>
        <p:spPr/>
        <p:txBody>
          <a:bodyPr/>
          <a:lstStyle/>
          <a:p>
            <a:r>
              <a:rPr lang="en-US" dirty="0"/>
              <a:t>Generate Credentials File</a:t>
            </a:r>
          </a:p>
        </p:txBody>
      </p:sp>
      <p:sp>
        <p:nvSpPr>
          <p:cNvPr id="4" name="Text Placeholder 3">
            <a:extLst>
              <a:ext uri="{FF2B5EF4-FFF2-40B4-BE49-F238E27FC236}">
                <a16:creationId xmlns:a16="http://schemas.microsoft.com/office/drawing/2014/main" id="{6B56E6B5-35F0-6143-B733-EFC773DAD89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24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3B03-5D9C-8847-9C3A-6525FC74BB2A}"/>
              </a:ext>
            </a:extLst>
          </p:cNvPr>
          <p:cNvSpPr>
            <a:spLocks noGrp="1"/>
          </p:cNvSpPr>
          <p:nvPr>
            <p:ph type="title"/>
          </p:nvPr>
        </p:nvSpPr>
        <p:spPr/>
        <p:txBody>
          <a:bodyPr/>
          <a:lstStyle/>
          <a:p>
            <a:r>
              <a:rPr lang="en-US" dirty="0"/>
              <a:t>Create AWS Account (Credential File)</a:t>
            </a:r>
          </a:p>
        </p:txBody>
      </p:sp>
      <p:graphicFrame>
        <p:nvGraphicFramePr>
          <p:cNvPr id="5" name="Content Placeholder 4">
            <a:extLst>
              <a:ext uri="{FF2B5EF4-FFF2-40B4-BE49-F238E27FC236}">
                <a16:creationId xmlns:a16="http://schemas.microsoft.com/office/drawing/2014/main" id="{D8AAF3AD-613F-A64A-B7DE-309D07CB018F}"/>
              </a:ext>
            </a:extLst>
          </p:cNvPr>
          <p:cNvGraphicFramePr>
            <a:graphicFrameLocks noGrp="1"/>
          </p:cNvGraphicFramePr>
          <p:nvPr>
            <p:ph idx="1"/>
            <p:extLst>
              <p:ext uri="{D42A27DB-BD31-4B8C-83A1-F6EECF244321}">
                <p14:modId xmlns:p14="http://schemas.microsoft.com/office/powerpoint/2010/main" val="3079203328"/>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FFDB077-C8C5-324E-9108-FFE25FA362BF}"/>
              </a:ext>
            </a:extLst>
          </p:cNvPr>
          <p:cNvSpPr>
            <a:spLocks noGrp="1"/>
          </p:cNvSpPr>
          <p:nvPr>
            <p:ph type="body" idx="13"/>
          </p:nvPr>
        </p:nvSpPr>
        <p:spPr/>
        <p:txBody>
          <a:bodyPr/>
          <a:lstStyle/>
          <a:p>
            <a:r>
              <a:rPr lang="en-US" dirty="0"/>
              <a:t>Log into your AWS Console</a:t>
            </a:r>
          </a:p>
        </p:txBody>
      </p:sp>
    </p:spTree>
    <p:extLst>
      <p:ext uri="{BB962C8B-B14F-4D97-AF65-F5344CB8AC3E}">
        <p14:creationId xmlns:p14="http://schemas.microsoft.com/office/powerpoint/2010/main" val="26616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D15-4357-EF48-9AEF-0A20D691BDCE}"/>
              </a:ext>
            </a:extLst>
          </p:cNvPr>
          <p:cNvSpPr>
            <a:spLocks noGrp="1"/>
          </p:cNvSpPr>
          <p:nvPr>
            <p:ph type="title"/>
          </p:nvPr>
        </p:nvSpPr>
        <p:spPr/>
        <p:txBody>
          <a:bodyPr/>
          <a:lstStyle/>
          <a:p>
            <a:r>
              <a:rPr lang="en-US" dirty="0"/>
              <a:t>Shortcut IAM Creation</a:t>
            </a:r>
          </a:p>
        </p:txBody>
      </p:sp>
      <p:sp>
        <p:nvSpPr>
          <p:cNvPr id="6" name="Content Placeholder 5">
            <a:extLst>
              <a:ext uri="{FF2B5EF4-FFF2-40B4-BE49-F238E27FC236}">
                <a16:creationId xmlns:a16="http://schemas.microsoft.com/office/drawing/2014/main" id="{61C82C03-8E4E-934A-960C-4837FA2C9E53}"/>
              </a:ext>
            </a:extLst>
          </p:cNvPr>
          <p:cNvSpPr>
            <a:spLocks noGrp="1"/>
          </p:cNvSpPr>
          <p:nvPr>
            <p:ph idx="15"/>
          </p:nvPr>
        </p:nvSpPr>
        <p:spPr/>
        <p:txBody>
          <a:bodyPr/>
          <a:lstStyle/>
          <a:p>
            <a:pPr algn="ctr"/>
            <a:r>
              <a:rPr lang="en-US" sz="1600" dirty="0"/>
              <a:t>Store Credentials for next section</a:t>
            </a:r>
          </a:p>
          <a:p>
            <a:pPr algn="ctr"/>
            <a:endParaRPr lang="en-US" sz="1600" dirty="0"/>
          </a:p>
        </p:txBody>
      </p:sp>
      <p:sp>
        <p:nvSpPr>
          <p:cNvPr id="7" name="Content Placeholder 6">
            <a:extLst>
              <a:ext uri="{FF2B5EF4-FFF2-40B4-BE49-F238E27FC236}">
                <a16:creationId xmlns:a16="http://schemas.microsoft.com/office/drawing/2014/main" id="{EA81ED9D-3131-7C48-92AA-79D8610D0677}"/>
              </a:ext>
            </a:extLst>
          </p:cNvPr>
          <p:cNvSpPr>
            <a:spLocks noGrp="1"/>
          </p:cNvSpPr>
          <p:nvPr>
            <p:ph idx="16"/>
          </p:nvPr>
        </p:nvSpPr>
        <p:spPr/>
        <p:txBody>
          <a:bodyPr/>
          <a:lstStyle/>
          <a:p>
            <a:pPr algn="ctr"/>
            <a:r>
              <a:rPr lang="en-US" sz="1600" dirty="0"/>
              <a:t>Click this </a:t>
            </a:r>
            <a:r>
              <a:rPr lang="en-US" sz="1600" dirty="0">
                <a:hlinkClick r:id="rId2"/>
              </a:rPr>
              <a:t>link</a:t>
            </a:r>
            <a:r>
              <a:rPr lang="en-US" sz="1600" dirty="0"/>
              <a:t> : </a:t>
            </a:r>
            <a:r>
              <a:rPr lang="en-US" sz="1600" dirty="0">
                <a:hlinkClick r:id="rId3"/>
              </a:rPr>
              <a:t>https://go.aws/3fTEPMa</a:t>
            </a:r>
            <a:r>
              <a:rPr lang="en-US" sz="1600" dirty="0"/>
              <a:t> </a:t>
            </a:r>
          </a:p>
          <a:p>
            <a:pPr algn="ctr"/>
            <a:endParaRPr lang="en-US" sz="1600" dirty="0"/>
          </a:p>
          <a:p>
            <a:pPr algn="ctr"/>
            <a:endParaRPr lang="en-US" sz="1600" dirty="0"/>
          </a:p>
        </p:txBody>
      </p:sp>
      <p:sp>
        <p:nvSpPr>
          <p:cNvPr id="8" name="Content Placeholder 7">
            <a:extLst>
              <a:ext uri="{FF2B5EF4-FFF2-40B4-BE49-F238E27FC236}">
                <a16:creationId xmlns:a16="http://schemas.microsoft.com/office/drawing/2014/main" id="{4D4F6B79-0649-B043-8CC4-FD783F04983F}"/>
              </a:ext>
            </a:extLst>
          </p:cNvPr>
          <p:cNvSpPr>
            <a:spLocks noGrp="1"/>
          </p:cNvSpPr>
          <p:nvPr>
            <p:ph idx="17"/>
          </p:nvPr>
        </p:nvSpPr>
        <p:spPr/>
        <p:txBody>
          <a:bodyPr/>
          <a:lstStyle/>
          <a:p>
            <a:pPr algn="ctr">
              <a:buNone/>
            </a:pPr>
            <a:r>
              <a:rPr lang="en-US" sz="1600" dirty="0"/>
              <a:t>Log into your </a:t>
            </a:r>
            <a:r>
              <a:rPr lang="en-US" sz="1600" dirty="0">
                <a:hlinkClick r:id="rId4"/>
              </a:rPr>
              <a:t>AWS Account</a:t>
            </a:r>
            <a:endParaRPr lang="en-US" sz="1600" dirty="0"/>
          </a:p>
        </p:txBody>
      </p:sp>
      <p:sp>
        <p:nvSpPr>
          <p:cNvPr id="5" name="Text Placeholder 4">
            <a:extLst>
              <a:ext uri="{FF2B5EF4-FFF2-40B4-BE49-F238E27FC236}">
                <a16:creationId xmlns:a16="http://schemas.microsoft.com/office/drawing/2014/main" id="{7135481A-4230-2745-B904-CE2FD604679A}"/>
              </a:ext>
            </a:extLst>
          </p:cNvPr>
          <p:cNvSpPr>
            <a:spLocks noGrp="1"/>
          </p:cNvSpPr>
          <p:nvPr>
            <p:ph type="body" idx="13"/>
          </p:nvPr>
        </p:nvSpPr>
        <p:spPr/>
        <p:txBody>
          <a:bodyPr/>
          <a:lstStyle/>
          <a:p>
            <a:r>
              <a:rPr lang="en-US" dirty="0"/>
              <a:t>Three Step process</a:t>
            </a:r>
          </a:p>
        </p:txBody>
      </p:sp>
      <p:pic>
        <p:nvPicPr>
          <p:cNvPr id="9" name="Picture 8">
            <a:extLst>
              <a:ext uri="{FF2B5EF4-FFF2-40B4-BE49-F238E27FC236}">
                <a16:creationId xmlns:a16="http://schemas.microsoft.com/office/drawing/2014/main" id="{99F7BE92-1AFF-A545-ABE0-BD0A3E887503}"/>
              </a:ext>
            </a:extLst>
          </p:cNvPr>
          <p:cNvPicPr>
            <a:picLocks noChangeAspect="1"/>
          </p:cNvPicPr>
          <p:nvPr/>
        </p:nvPicPr>
        <p:blipFill>
          <a:blip r:embed="rId5"/>
          <a:stretch>
            <a:fillRect/>
          </a:stretch>
        </p:blipFill>
        <p:spPr>
          <a:xfrm>
            <a:off x="946149" y="2615692"/>
            <a:ext cx="2628900" cy="3721100"/>
          </a:xfrm>
          <a:prstGeom prst="rect">
            <a:avLst/>
          </a:prstGeom>
        </p:spPr>
      </p:pic>
      <p:pic>
        <p:nvPicPr>
          <p:cNvPr id="10" name="Picture 9">
            <a:extLst>
              <a:ext uri="{FF2B5EF4-FFF2-40B4-BE49-F238E27FC236}">
                <a16:creationId xmlns:a16="http://schemas.microsoft.com/office/drawing/2014/main" id="{9F140017-B04E-8243-ABA5-367E94A11391}"/>
              </a:ext>
            </a:extLst>
          </p:cNvPr>
          <p:cNvPicPr>
            <a:picLocks noChangeAspect="1"/>
          </p:cNvPicPr>
          <p:nvPr/>
        </p:nvPicPr>
        <p:blipFill>
          <a:blip r:embed="rId6"/>
          <a:stretch>
            <a:fillRect/>
          </a:stretch>
        </p:blipFill>
        <p:spPr>
          <a:xfrm>
            <a:off x="4785500" y="2930053"/>
            <a:ext cx="2883775" cy="340673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BE56774-E3EC-324C-99B9-ED8E2271CDF3}"/>
              </a:ext>
            </a:extLst>
          </p:cNvPr>
          <p:cNvPicPr>
            <a:picLocks noChangeAspect="1"/>
          </p:cNvPicPr>
          <p:nvPr/>
        </p:nvPicPr>
        <p:blipFill>
          <a:blip r:embed="rId7"/>
          <a:stretch>
            <a:fillRect/>
          </a:stretch>
        </p:blipFill>
        <p:spPr>
          <a:xfrm>
            <a:off x="7935098" y="2930053"/>
            <a:ext cx="3677194" cy="1614378"/>
          </a:xfrm>
          <a:prstGeom prst="rect">
            <a:avLst/>
          </a:prstGeom>
        </p:spPr>
      </p:pic>
      <p:sp>
        <p:nvSpPr>
          <p:cNvPr id="13" name="Down Arrow 12">
            <a:extLst>
              <a:ext uri="{FF2B5EF4-FFF2-40B4-BE49-F238E27FC236}">
                <a16:creationId xmlns:a16="http://schemas.microsoft.com/office/drawing/2014/main" id="{757DE71A-CCF1-A74E-B7CF-BD8081780D24}"/>
              </a:ext>
            </a:extLst>
          </p:cNvPr>
          <p:cNvSpPr/>
          <p:nvPr/>
        </p:nvSpPr>
        <p:spPr>
          <a:xfrm>
            <a:off x="10071646" y="2820927"/>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4" name="TextBox 13">
            <a:extLst>
              <a:ext uri="{FF2B5EF4-FFF2-40B4-BE49-F238E27FC236}">
                <a16:creationId xmlns:a16="http://schemas.microsoft.com/office/drawing/2014/main" id="{B4D499DD-12D4-F54E-9B2C-1EFC984B7912}"/>
              </a:ext>
            </a:extLst>
          </p:cNvPr>
          <p:cNvSpPr txBox="1"/>
          <p:nvPr/>
        </p:nvSpPr>
        <p:spPr>
          <a:xfrm>
            <a:off x="8038892" y="5850439"/>
            <a:ext cx="3778921" cy="369332"/>
          </a:xfrm>
          <a:prstGeom prst="rect">
            <a:avLst/>
          </a:prstGeom>
          <a:noFill/>
        </p:spPr>
        <p:txBody>
          <a:bodyPr wrap="square" lIns="0" tIns="0" rIns="0" bIns="0" rtlCol="0">
            <a:spAutoFit/>
          </a:bodyPr>
          <a:lstStyle/>
          <a:p>
            <a:pPr algn="l">
              <a:spcAft>
                <a:spcPts val="600"/>
              </a:spcAft>
            </a:pPr>
            <a:r>
              <a:rPr lang="en-US" sz="1200" kern="100" spc="-30" dirty="0"/>
              <a:t>** See Long Form section in Appendix for step-by-step process to create IAM and Policy. </a:t>
            </a:r>
          </a:p>
        </p:txBody>
      </p:sp>
      <p:sp>
        <p:nvSpPr>
          <p:cNvPr id="15" name="Down Arrow 14">
            <a:extLst>
              <a:ext uri="{FF2B5EF4-FFF2-40B4-BE49-F238E27FC236}">
                <a16:creationId xmlns:a16="http://schemas.microsoft.com/office/drawing/2014/main" id="{B1555B32-CDED-0F4F-9DEF-46F8D6CF2A7A}"/>
              </a:ext>
            </a:extLst>
          </p:cNvPr>
          <p:cNvSpPr/>
          <p:nvPr/>
        </p:nvSpPr>
        <p:spPr>
          <a:xfrm rot="10800000">
            <a:off x="10071646" y="4330215"/>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0880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TotalTime>
  <Words>1667</Words>
  <Application>Microsoft Macintosh PowerPoint</Application>
  <PresentationFormat>Widescreen</PresentationFormat>
  <Paragraphs>248</Paragraphs>
  <Slides>43</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newpinkSplunk</vt:lpstr>
      <vt:lpstr>AWS GDI</vt:lpstr>
      <vt:lpstr>Agenda</vt:lpstr>
      <vt:lpstr>Splunk HEC Setup</vt:lpstr>
      <vt:lpstr>Setup HEC on Splunk Cloud Deployment</vt:lpstr>
      <vt:lpstr>Setup HEC on Splunk Cloud Deployment</vt:lpstr>
      <vt:lpstr>Setup HEC on Splunk Cloud Deployment</vt:lpstr>
      <vt:lpstr>Create AWS Account</vt:lpstr>
      <vt:lpstr>Create AWS Account (Credential File)</vt:lpstr>
      <vt:lpstr>Shortcut IAM Creation</vt:lpstr>
      <vt:lpstr>Setup Grand Central</vt:lpstr>
      <vt:lpstr>Setup Grand Central </vt:lpstr>
      <vt:lpstr>Configure Grand Central</vt:lpstr>
      <vt:lpstr>Configure Grand Central</vt:lpstr>
      <vt:lpstr>Configure Grand Central</vt:lpstr>
      <vt:lpstr>Configure Grand Central</vt:lpstr>
      <vt:lpstr>Configure Grand Central</vt:lpstr>
      <vt:lpstr>Deploy Data Collection</vt:lpstr>
      <vt:lpstr>Deploy Data Collection</vt:lpstr>
      <vt:lpstr>Deploy Data Collection</vt:lpstr>
      <vt:lpstr>Deploy Data Collection</vt:lpstr>
      <vt:lpstr>CloudWatch Logs Collection</vt:lpstr>
      <vt:lpstr>Setup AWS to send CloudWatch Log</vt:lpstr>
      <vt:lpstr>Shortcut Creating VPC &amp; VPC Flow Logs</vt:lpstr>
      <vt:lpstr>CloudWatch Log output</vt:lpstr>
      <vt:lpstr>Deploy Data Collection</vt:lpstr>
      <vt:lpstr>Delete Deployments</vt:lpstr>
      <vt:lpstr>Delete Deployments</vt:lpstr>
      <vt:lpstr>Burn Down</vt:lpstr>
      <vt:lpstr>PowerPoint Presentation</vt:lpstr>
      <vt:lpstr>Setup AWS CloudWatch Logs</vt:lpstr>
      <vt:lpstr>Setup AWS CloudWatch</vt:lpstr>
      <vt:lpstr>AWS CloudWatch Logs Setup</vt:lpstr>
      <vt:lpstr>Go to the VPC Dashboard</vt:lpstr>
      <vt:lpstr>AWS CloudWatch Logs Setup</vt:lpstr>
      <vt:lpstr>AWS CloudWatch Logs Setup</vt:lpstr>
      <vt:lpstr>AWS CloudWatch Logs Setup</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GDI</dc:title>
  <dc:creator>Kam Amir</dc:creator>
  <cp:lastModifiedBy>Kam Amir</cp:lastModifiedBy>
  <cp:revision>14</cp:revision>
  <dcterms:created xsi:type="dcterms:W3CDTF">2020-05-18T20:30:54Z</dcterms:created>
  <dcterms:modified xsi:type="dcterms:W3CDTF">2020-05-29T18:24:33Z</dcterms:modified>
</cp:coreProperties>
</file>